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sldIdLst>
    <p:sldId id="256" r:id="rId3"/>
    <p:sldId id="269" r:id="rId4"/>
    <p:sldId id="276" r:id="rId5"/>
    <p:sldId id="277" r:id="rId6"/>
    <p:sldId id="278" r:id="rId7"/>
    <p:sldId id="275" r:id="rId8"/>
    <p:sldId id="258" r:id="rId9"/>
    <p:sldId id="281" r:id="rId10"/>
    <p:sldId id="261" r:id="rId11"/>
    <p:sldId id="259" r:id="rId12"/>
    <p:sldId id="273" r:id="rId13"/>
    <p:sldId id="262" r:id="rId14"/>
    <p:sldId id="266" r:id="rId15"/>
    <p:sldId id="279" r:id="rId16"/>
    <p:sldId id="280"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5E5"/>
    <a:srgbClr val="00478E"/>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CD06-9434-4979-A3B9-F169BA27FF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7668BC3-4E74-4654-A467-D9E941FE24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59776F-DBE0-49E7-86A9-AC12C33AF4EA}"/>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1D3661EF-690C-48F0-830F-C34A90EF1A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7929ED-99AD-48CB-ADA6-944B3D44C751}"/>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284769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8900-70EA-4793-8E06-C2CCF83BE5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8CEB9D-DCE0-486F-BECA-D4F30C72C9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F6827B-43F0-4E2B-BA57-D954A45EB137}"/>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C33BBE1C-65C0-450C-BE06-16437937CC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5BE46-4F6C-427C-822F-678CFCF2E6FD}"/>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4249654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A2FCB-EECD-4E97-A59C-58947C94EA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F6A497-165F-43E3-9AD4-EF3E3243E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831851-407D-434C-8F76-9C0328C71FED}"/>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22488469-21D1-4C02-8EFA-19D7395CA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A1D114-47E6-4176-9CDC-431634CCFA23}"/>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830550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385438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719990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4065134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F590D1-56AC-48BD-B35D-E8CB3AA6E5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3279403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F590D1-56AC-48BD-B35D-E8CB3AA6E53E}" type="datetimeFigureOut">
              <a:rPr lang="en-IN" smtClean="0"/>
              <a:t>08-11-2024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339101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F590D1-56AC-48BD-B35D-E8CB3AA6E53E}" type="datetimeFigureOut">
              <a:rPr lang="en-IN" smtClean="0"/>
              <a:t>08-11-2024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354851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590D1-56AC-48BD-B35D-E8CB3AA6E53E}" type="datetimeFigureOut">
              <a:rPr lang="en-IN" smtClean="0"/>
              <a:t>08-11-2024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362531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590D1-56AC-48BD-B35D-E8CB3AA6E5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88873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BBC3-27CB-4998-8AA6-0FA7F98934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D11713-4089-436B-8998-F349A06EB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267B8-ECC6-4217-B1E3-B77E4C4488CC}"/>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855FE83F-6237-478C-8FC7-0CEFA8F33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5AFC1-C1BF-47A5-A058-2282DFB2C0B3}"/>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512063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4D79AE-7CF5-4F35-8F91-C91525F53C58}" type="slidenum">
              <a:rPr lang="en-IN" smtClean="0"/>
              <a:t>‹#›</a:t>
            </a:fld>
            <a:endParaRPr lang="en-IN"/>
          </a:p>
        </p:txBody>
      </p:sp>
      <p:sp>
        <p:nvSpPr>
          <p:cNvPr id="5" name="Date Placeholder 4"/>
          <p:cNvSpPr>
            <a:spLocks noGrp="1"/>
          </p:cNvSpPr>
          <p:nvPr>
            <p:ph type="dt" sz="half" idx="10"/>
          </p:nvPr>
        </p:nvSpPr>
        <p:spPr/>
        <p:txBody>
          <a:bodyPr/>
          <a:lstStyle/>
          <a:p>
            <a:fld id="{28F590D1-56AC-48BD-B35D-E8CB3AA6E53E}" type="datetimeFigureOut">
              <a:rPr lang="en-IN" smtClean="0"/>
              <a:t>08-11-2024</a:t>
            </a:fld>
            <a:endParaRPr lang="en-IN"/>
          </a:p>
        </p:txBody>
      </p:sp>
    </p:spTree>
    <p:extLst>
      <p:ext uri="{BB962C8B-B14F-4D97-AF65-F5344CB8AC3E}">
        <p14:creationId xmlns:p14="http://schemas.microsoft.com/office/powerpoint/2010/main" val="1194259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776338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39160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3194455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5025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495518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4062321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33712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67EC-C57E-456B-AF23-4B9AE283F7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C90910-8144-432A-AA3A-8C043DD661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2F266-81DB-4B21-B169-064140186996}"/>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9D9EC7FB-8BA8-45A7-B0D4-F3912A2641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152F15-73E4-4BCD-BDFB-B75FBF0133B0}"/>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86499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84E7-8A76-4D45-8DFA-3D9EEC58E0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E4BDE9-15B2-46CD-ACB7-0DB330F8D9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C3240F-8AB7-4519-8A11-0FF431EB92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28C9C29-7165-4A6D-9941-EA07926A9B2F}"/>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6" name="Footer Placeholder 5">
            <a:extLst>
              <a:ext uri="{FF2B5EF4-FFF2-40B4-BE49-F238E27FC236}">
                <a16:creationId xmlns:a16="http://schemas.microsoft.com/office/drawing/2014/main" id="{B232ED62-EADC-4B78-8BCC-1CBF2CCDF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86023-AB0B-40B7-BCDC-2175637ECF5B}"/>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114064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C9FC-26F3-4D5F-8C64-8120E70331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0852C4-B775-49B8-88A3-87AF234E18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621697-8DCD-4171-996A-73E6329FB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462C71-5738-4348-95B4-BEB24AD260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9CC92-2930-4F5F-A6D8-01DE0CD1C4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9B1D5B-2523-4126-B5A8-52412A8DDB8A}"/>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8" name="Footer Placeholder 7">
            <a:extLst>
              <a:ext uri="{FF2B5EF4-FFF2-40B4-BE49-F238E27FC236}">
                <a16:creationId xmlns:a16="http://schemas.microsoft.com/office/drawing/2014/main" id="{D0C42769-2C88-45C6-9C08-FB40EA1866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336CFD-008F-4EB5-A151-59D7176AD379}"/>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62783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A100-FCAE-47C4-9740-DFE79D47F9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88A77E-DDC6-40E9-B15F-63839D46015C}"/>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4" name="Footer Placeholder 3">
            <a:extLst>
              <a:ext uri="{FF2B5EF4-FFF2-40B4-BE49-F238E27FC236}">
                <a16:creationId xmlns:a16="http://schemas.microsoft.com/office/drawing/2014/main" id="{DABC2ADE-4A65-4B45-B847-3B3E0654D0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2F7919-05E0-4882-A3FB-89A349D57D11}"/>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06842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4CDE1-7B09-45A8-A110-85E5A166B248}"/>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3" name="Footer Placeholder 2">
            <a:extLst>
              <a:ext uri="{FF2B5EF4-FFF2-40B4-BE49-F238E27FC236}">
                <a16:creationId xmlns:a16="http://schemas.microsoft.com/office/drawing/2014/main" id="{0C0E0029-01FE-4BE9-A827-BB28200B4E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33CCED5-0AFC-4729-8BD7-710045806988}"/>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215223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8DF6-BC78-4CDC-AED3-2B5D1A793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5CCCA6-A0EE-45C7-ACCF-CBDBFE702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C90746-C013-47CE-A219-BAF1D998D8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CE539-E6ED-40BB-9503-2869F84F2D20}"/>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6" name="Footer Placeholder 5">
            <a:extLst>
              <a:ext uri="{FF2B5EF4-FFF2-40B4-BE49-F238E27FC236}">
                <a16:creationId xmlns:a16="http://schemas.microsoft.com/office/drawing/2014/main" id="{0B4C820D-FDF5-4B6C-8FA1-4516F6EB0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0F2A53-58A4-4A4F-856B-8FC12A3A3E36}"/>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6945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23D2-40DA-47EE-9F1C-33274F10A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52BE54-08F9-4A8D-90AA-74FCCCDC79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F88F5B-232E-41A5-86F4-296341D8D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F345D-692B-442E-B5B8-B33779EA4F7B}"/>
              </a:ext>
            </a:extLst>
          </p:cNvPr>
          <p:cNvSpPr>
            <a:spLocks noGrp="1"/>
          </p:cNvSpPr>
          <p:nvPr>
            <p:ph type="dt" sz="half" idx="10"/>
          </p:nvPr>
        </p:nvSpPr>
        <p:spPr/>
        <p:txBody>
          <a:bodyPr/>
          <a:lstStyle/>
          <a:p>
            <a:fld id="{28F590D1-56AC-48BD-B35D-E8CB3AA6E53E}" type="datetimeFigureOut">
              <a:rPr lang="en-IN" smtClean="0"/>
              <a:t>08-11-2024</a:t>
            </a:fld>
            <a:endParaRPr lang="en-IN"/>
          </a:p>
        </p:txBody>
      </p:sp>
      <p:sp>
        <p:nvSpPr>
          <p:cNvPr id="6" name="Footer Placeholder 5">
            <a:extLst>
              <a:ext uri="{FF2B5EF4-FFF2-40B4-BE49-F238E27FC236}">
                <a16:creationId xmlns:a16="http://schemas.microsoft.com/office/drawing/2014/main" id="{0ADA0A7C-26C2-4798-8309-A659E7A138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211E84-4AB0-41A7-AAD2-BACAD04FCD3B}"/>
              </a:ext>
            </a:extLst>
          </p:cNvPr>
          <p:cNvSpPr>
            <a:spLocks noGrp="1"/>
          </p:cNvSpPr>
          <p:nvPr>
            <p:ph type="sldNum" sz="quarter" idx="12"/>
          </p:nvPr>
        </p:nvSpPr>
        <p:spPr/>
        <p:txBody>
          <a:bodyPr/>
          <a:lstStyle/>
          <a:p>
            <a:fld id="{364D79AE-7CF5-4F35-8F91-C91525F53C58}" type="slidenum">
              <a:rPr lang="en-IN" smtClean="0"/>
              <a:t>‹#›</a:t>
            </a:fld>
            <a:endParaRPr lang="en-IN"/>
          </a:p>
        </p:txBody>
      </p:sp>
    </p:spTree>
    <p:extLst>
      <p:ext uri="{BB962C8B-B14F-4D97-AF65-F5344CB8AC3E}">
        <p14:creationId xmlns:p14="http://schemas.microsoft.com/office/powerpoint/2010/main" val="66156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9E6AB3-3CB1-4801-9197-2E3C9671D7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58AD70-7AD0-4DEB-A2F1-24BF623A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8B1AA7-ECE9-40D5-B834-1838CAC46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590D1-56AC-48BD-B35D-E8CB3AA6E53E}" type="datetimeFigureOut">
              <a:rPr lang="en-IN" smtClean="0"/>
              <a:t>08-11-2024</a:t>
            </a:fld>
            <a:endParaRPr lang="en-IN"/>
          </a:p>
        </p:txBody>
      </p:sp>
      <p:sp>
        <p:nvSpPr>
          <p:cNvPr id="5" name="Footer Placeholder 4">
            <a:extLst>
              <a:ext uri="{FF2B5EF4-FFF2-40B4-BE49-F238E27FC236}">
                <a16:creationId xmlns:a16="http://schemas.microsoft.com/office/drawing/2014/main" id="{AFB4E53C-5A35-41E5-8CDB-8D9C48979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7356AA-7B9A-4253-8FD2-23952A5AB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D79AE-7CF5-4F35-8F91-C91525F53C58}" type="slidenum">
              <a:rPr lang="en-IN" smtClean="0"/>
              <a:t>‹#›</a:t>
            </a:fld>
            <a:endParaRPr lang="en-IN"/>
          </a:p>
        </p:txBody>
      </p:sp>
    </p:spTree>
    <p:extLst>
      <p:ext uri="{BB962C8B-B14F-4D97-AF65-F5344CB8AC3E}">
        <p14:creationId xmlns:p14="http://schemas.microsoft.com/office/powerpoint/2010/main" val="551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F590D1-56AC-48BD-B35D-E8CB3AA6E53E}" type="datetimeFigureOut">
              <a:rPr lang="en-IN" smtClean="0"/>
              <a:t>08-11-2024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4D79AE-7CF5-4F35-8F91-C91525F53C58}" type="slidenum">
              <a:rPr lang="en-IN" smtClean="0"/>
              <a:t>‹#›</a:t>
            </a:fld>
            <a:endParaRPr lang="en-IN"/>
          </a:p>
        </p:txBody>
      </p:sp>
    </p:spTree>
    <p:extLst>
      <p:ext uri="{BB962C8B-B14F-4D97-AF65-F5344CB8AC3E}">
        <p14:creationId xmlns:p14="http://schemas.microsoft.com/office/powerpoint/2010/main" val="2800733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1D45EB2-AE73-480E-9387-91ED31321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7F2C0B-4570-4FE1-8EFC-D8A27DDFE86F}"/>
              </a:ext>
            </a:extLst>
          </p:cNvPr>
          <p:cNvSpPr>
            <a:spLocks noGrp="1"/>
          </p:cNvSpPr>
          <p:nvPr>
            <p:ph type="ctrTitle"/>
          </p:nvPr>
        </p:nvSpPr>
        <p:spPr>
          <a:xfrm>
            <a:off x="4057337" y="940633"/>
            <a:ext cx="4077326" cy="2488367"/>
          </a:xfrm>
        </p:spPr>
        <p:txBody>
          <a:bodyPr/>
          <a:lstStyle/>
          <a:p>
            <a:pPr algn="ctr"/>
            <a:r>
              <a:rPr lang="en-US" b="1" dirty="0">
                <a:ln w="22225">
                  <a:solidFill>
                    <a:schemeClr val="accent2"/>
                  </a:solidFill>
                  <a:prstDash val="solid"/>
                </a:ln>
                <a:solidFill>
                  <a:srgbClr val="003366"/>
                </a:solidFill>
              </a:rPr>
              <a:t>Music Store</a:t>
            </a:r>
            <a:br>
              <a:rPr lang="en-US" b="1" dirty="0">
                <a:ln w="22225">
                  <a:solidFill>
                    <a:schemeClr val="accent2"/>
                  </a:solidFill>
                  <a:prstDash val="solid"/>
                </a:ln>
                <a:solidFill>
                  <a:srgbClr val="003366"/>
                </a:solidFill>
              </a:rPr>
            </a:br>
            <a:r>
              <a:rPr lang="en-US" b="1" dirty="0">
                <a:ln w="22225">
                  <a:solidFill>
                    <a:schemeClr val="accent2"/>
                  </a:solidFill>
                  <a:prstDash val="solid"/>
                </a:ln>
                <a:solidFill>
                  <a:srgbClr val="003366"/>
                </a:solidFill>
              </a:rPr>
              <a:t> Sales Analysis</a:t>
            </a:r>
            <a:endParaRPr lang="en-IN" b="1" dirty="0">
              <a:ln w="22225">
                <a:solidFill>
                  <a:schemeClr val="accent2"/>
                </a:solidFill>
                <a:prstDash val="solid"/>
              </a:ln>
              <a:solidFill>
                <a:srgbClr val="003366"/>
              </a:solidFill>
            </a:endParaRPr>
          </a:p>
        </p:txBody>
      </p:sp>
    </p:spTree>
    <p:extLst>
      <p:ext uri="{BB962C8B-B14F-4D97-AF65-F5344CB8AC3E}">
        <p14:creationId xmlns:p14="http://schemas.microsoft.com/office/powerpoint/2010/main" val="1803733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90 Simple Backgrounds [Edit and Download]">
            <a:extLst>
              <a:ext uri="{FF2B5EF4-FFF2-40B4-BE49-F238E27FC236}">
                <a16:creationId xmlns:a16="http://schemas.microsoft.com/office/drawing/2014/main" id="{26E475F9-C7C5-4530-BBB2-32012B105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C54DF37-7149-4500-AEB5-C0A8E2265553}"/>
              </a:ext>
            </a:extLst>
          </p:cNvPr>
          <p:cNvSpPr>
            <a:spLocks noGrp="1"/>
          </p:cNvSpPr>
          <p:nvPr>
            <p:ph type="ctrTitle"/>
          </p:nvPr>
        </p:nvSpPr>
        <p:spPr>
          <a:xfrm>
            <a:off x="3672921" y="77066"/>
            <a:ext cx="4846157" cy="538486"/>
          </a:xfrm>
        </p:spPr>
        <p:txBody>
          <a:bodyPr>
            <a:noAutofit/>
          </a:bodyPr>
          <a:lstStyle/>
          <a:p>
            <a:pPr algn="l"/>
            <a:r>
              <a:rPr lang="en-US" sz="2400" b="1" u="sng" dirty="0">
                <a:solidFill>
                  <a:srgbClr val="E395E5"/>
                </a:solidFill>
                <a:latin typeface="+mn-lt"/>
              </a:rPr>
              <a:t>Countries has the low sales revenue</a:t>
            </a:r>
            <a:endParaRPr lang="en-IN" sz="2400" b="1" u="sng" dirty="0">
              <a:solidFill>
                <a:srgbClr val="E395E5"/>
              </a:solidFill>
              <a:latin typeface="+mn-lt"/>
            </a:endParaRPr>
          </a:p>
        </p:txBody>
      </p:sp>
      <p:pic>
        <p:nvPicPr>
          <p:cNvPr id="3" name="Picture 2">
            <a:extLst>
              <a:ext uri="{FF2B5EF4-FFF2-40B4-BE49-F238E27FC236}">
                <a16:creationId xmlns:a16="http://schemas.microsoft.com/office/drawing/2014/main" id="{DABD13EA-AB2A-5D49-E63F-935294539F52}"/>
              </a:ext>
            </a:extLst>
          </p:cNvPr>
          <p:cNvPicPr>
            <a:picLocks noChangeAspect="1"/>
          </p:cNvPicPr>
          <p:nvPr/>
        </p:nvPicPr>
        <p:blipFill>
          <a:blip r:embed="rId3"/>
          <a:stretch>
            <a:fillRect/>
          </a:stretch>
        </p:blipFill>
        <p:spPr>
          <a:xfrm>
            <a:off x="622039" y="1094604"/>
            <a:ext cx="4410691" cy="981212"/>
          </a:xfrm>
          <a:prstGeom prst="rect">
            <a:avLst/>
          </a:prstGeom>
        </p:spPr>
      </p:pic>
      <p:pic>
        <p:nvPicPr>
          <p:cNvPr id="7" name="Picture 6">
            <a:extLst>
              <a:ext uri="{FF2B5EF4-FFF2-40B4-BE49-F238E27FC236}">
                <a16:creationId xmlns:a16="http://schemas.microsoft.com/office/drawing/2014/main" id="{F79D658A-4AB5-5D1A-42A4-421C938B8270}"/>
              </a:ext>
            </a:extLst>
          </p:cNvPr>
          <p:cNvPicPr>
            <a:picLocks noChangeAspect="1"/>
          </p:cNvPicPr>
          <p:nvPr/>
        </p:nvPicPr>
        <p:blipFill>
          <a:blip r:embed="rId4"/>
          <a:stretch>
            <a:fillRect/>
          </a:stretch>
        </p:blipFill>
        <p:spPr>
          <a:xfrm>
            <a:off x="912591" y="3038867"/>
            <a:ext cx="3179723" cy="2894972"/>
          </a:xfrm>
          <a:prstGeom prst="rect">
            <a:avLst/>
          </a:prstGeom>
        </p:spPr>
      </p:pic>
      <p:sp>
        <p:nvSpPr>
          <p:cNvPr id="13" name="Rectangle 1">
            <a:extLst>
              <a:ext uri="{FF2B5EF4-FFF2-40B4-BE49-F238E27FC236}">
                <a16:creationId xmlns:a16="http://schemas.microsoft.com/office/drawing/2014/main" id="{91AAABA4-9A71-1242-ADCB-1ED231FC7CB6}"/>
              </a:ext>
            </a:extLst>
          </p:cNvPr>
          <p:cNvSpPr>
            <a:spLocks noChangeArrowheads="1"/>
          </p:cNvSpPr>
          <p:nvPr/>
        </p:nvSpPr>
        <p:spPr bwMode="auto">
          <a:xfrm>
            <a:off x="5654770" y="1322885"/>
            <a:ext cx="5737756"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Analyzing the Chart: Countries with Low Revenue: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Countries with Revenue Below $70</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This bar chart illustrates the distribution of total revenue for countries that have not reached the $70 sales threshold.</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Denmark, Argentina, and Italy are the countries with the lowest revenue, all falling below the $70 mark.</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Belgium, Netherlands, and Austria demonstrate slightly higher revenue levels but still remain below the $70 threshold.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320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90 Simple Backgrounds [Edit and Download]">
            <a:extLst>
              <a:ext uri="{FF2B5EF4-FFF2-40B4-BE49-F238E27FC236}">
                <a16:creationId xmlns:a16="http://schemas.microsoft.com/office/drawing/2014/main" id="{F2709FE1-3064-498F-BDF9-494BD6120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6066507-79B6-40C3-AFDD-C2D4FB35BEE0}"/>
              </a:ext>
            </a:extLst>
          </p:cNvPr>
          <p:cNvSpPr>
            <a:spLocks noGrp="1"/>
          </p:cNvSpPr>
          <p:nvPr>
            <p:ph type="ctrTitle"/>
          </p:nvPr>
        </p:nvSpPr>
        <p:spPr>
          <a:xfrm>
            <a:off x="3462728" y="0"/>
            <a:ext cx="5266544" cy="538486"/>
          </a:xfrm>
        </p:spPr>
        <p:txBody>
          <a:bodyPr>
            <a:noAutofit/>
          </a:bodyPr>
          <a:lstStyle/>
          <a:p>
            <a:pPr algn="l"/>
            <a:r>
              <a:rPr lang="en-US" sz="2400" b="1" u="sng" dirty="0">
                <a:solidFill>
                  <a:srgbClr val="E395E5"/>
                </a:solidFill>
                <a:latin typeface="+mn-lt"/>
              </a:rPr>
              <a:t>Year wise sales and Percentage change</a:t>
            </a:r>
            <a:endParaRPr lang="en-IN" sz="2400" b="1" u="sng" dirty="0">
              <a:solidFill>
                <a:srgbClr val="E395E5"/>
              </a:solidFill>
              <a:latin typeface="+mn-lt"/>
            </a:endParaRPr>
          </a:p>
        </p:txBody>
      </p:sp>
      <p:sp>
        <p:nvSpPr>
          <p:cNvPr id="3" name="Rectangle 1">
            <a:extLst>
              <a:ext uri="{FF2B5EF4-FFF2-40B4-BE49-F238E27FC236}">
                <a16:creationId xmlns:a16="http://schemas.microsoft.com/office/drawing/2014/main" id="{79053D74-55DC-580D-E3C3-41C1FA2DA155}"/>
              </a:ext>
            </a:extLst>
          </p:cNvPr>
          <p:cNvSpPr>
            <a:spLocks noChangeArrowheads="1"/>
          </p:cNvSpPr>
          <p:nvPr/>
        </p:nvSpPr>
        <p:spPr bwMode="auto">
          <a:xfrm>
            <a:off x="6265550" y="1287795"/>
            <a:ext cx="554136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Sales Performance Over Time: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This line chart illustrates the year-over-year trend in total sales from 2017 to 2020.</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Sales experienced a steady increase from 2017 to 2019, peaking in 2019."</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 significant decline occurred in 2020, potentially due to external factors such as the COVID-19 pandemic.</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percentage change graph highlights the fluctuations in growth rate, with a notable drop in 2020.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2BA5CF0-A683-A3AA-3B19-6773C66B3715}"/>
              </a:ext>
            </a:extLst>
          </p:cNvPr>
          <p:cNvPicPr>
            <a:picLocks noChangeAspect="1"/>
          </p:cNvPicPr>
          <p:nvPr/>
        </p:nvPicPr>
        <p:blipFill>
          <a:blip r:embed="rId4"/>
          <a:stretch>
            <a:fillRect/>
          </a:stretch>
        </p:blipFill>
        <p:spPr>
          <a:xfrm>
            <a:off x="385086" y="1497757"/>
            <a:ext cx="5541364" cy="2038635"/>
          </a:xfrm>
          <a:prstGeom prst="rect">
            <a:avLst/>
          </a:prstGeom>
        </p:spPr>
      </p:pic>
      <p:pic>
        <p:nvPicPr>
          <p:cNvPr id="8" name="Picture 7">
            <a:extLst>
              <a:ext uri="{FF2B5EF4-FFF2-40B4-BE49-F238E27FC236}">
                <a16:creationId xmlns:a16="http://schemas.microsoft.com/office/drawing/2014/main" id="{4AE65C79-D5B9-5581-A41C-5A733A78708F}"/>
              </a:ext>
            </a:extLst>
          </p:cNvPr>
          <p:cNvPicPr>
            <a:picLocks noChangeAspect="1"/>
          </p:cNvPicPr>
          <p:nvPr/>
        </p:nvPicPr>
        <p:blipFill>
          <a:blip r:embed="rId5"/>
          <a:stretch>
            <a:fillRect/>
          </a:stretch>
        </p:blipFill>
        <p:spPr>
          <a:xfrm>
            <a:off x="560140" y="3846495"/>
            <a:ext cx="5191255" cy="2038634"/>
          </a:xfrm>
          <a:prstGeom prst="rect">
            <a:avLst/>
          </a:prstGeom>
        </p:spPr>
      </p:pic>
    </p:spTree>
    <p:extLst>
      <p:ext uri="{BB962C8B-B14F-4D97-AF65-F5344CB8AC3E}">
        <p14:creationId xmlns:p14="http://schemas.microsoft.com/office/powerpoint/2010/main" val="224050392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90 Simple Backgrounds [Edit and Download]">
            <a:extLst>
              <a:ext uri="{FF2B5EF4-FFF2-40B4-BE49-F238E27FC236}">
                <a16:creationId xmlns:a16="http://schemas.microsoft.com/office/drawing/2014/main" id="{7AADA479-5005-42F0-8D20-C240EDA2D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362222-CFFD-44A9-80F1-77A728A3EF52}"/>
              </a:ext>
            </a:extLst>
          </p:cNvPr>
          <p:cNvSpPr>
            <a:spLocks noGrp="1"/>
          </p:cNvSpPr>
          <p:nvPr>
            <p:ph type="ctrTitle"/>
          </p:nvPr>
        </p:nvSpPr>
        <p:spPr>
          <a:xfrm>
            <a:off x="4536360" y="0"/>
            <a:ext cx="3119280" cy="538486"/>
          </a:xfrm>
        </p:spPr>
        <p:txBody>
          <a:bodyPr>
            <a:noAutofit/>
          </a:bodyPr>
          <a:lstStyle/>
          <a:p>
            <a:pPr algn="l"/>
            <a:r>
              <a:rPr lang="en-US" sz="2400" b="1" u="sng" dirty="0">
                <a:solidFill>
                  <a:srgbClr val="E395E5"/>
                </a:solidFill>
                <a:latin typeface="+mn-lt"/>
              </a:rPr>
              <a:t>Top 5 genre wise sales</a:t>
            </a:r>
            <a:endParaRPr lang="en-IN" sz="2400" b="1" u="sng" dirty="0">
              <a:solidFill>
                <a:srgbClr val="E395E5"/>
              </a:solidFill>
              <a:latin typeface="+mn-lt"/>
            </a:endParaRPr>
          </a:p>
        </p:txBody>
      </p:sp>
      <p:pic>
        <p:nvPicPr>
          <p:cNvPr id="4" name="Picture 3">
            <a:extLst>
              <a:ext uri="{FF2B5EF4-FFF2-40B4-BE49-F238E27FC236}">
                <a16:creationId xmlns:a16="http://schemas.microsoft.com/office/drawing/2014/main" id="{28B8AD9C-D334-8121-3F1F-333994000252}"/>
              </a:ext>
            </a:extLst>
          </p:cNvPr>
          <p:cNvPicPr>
            <a:picLocks noChangeAspect="1"/>
          </p:cNvPicPr>
          <p:nvPr/>
        </p:nvPicPr>
        <p:blipFill>
          <a:blip r:embed="rId3"/>
          <a:stretch>
            <a:fillRect/>
          </a:stretch>
        </p:blipFill>
        <p:spPr>
          <a:xfrm>
            <a:off x="633295" y="861908"/>
            <a:ext cx="6116873" cy="1752845"/>
          </a:xfrm>
          <a:prstGeom prst="rect">
            <a:avLst/>
          </a:prstGeom>
        </p:spPr>
      </p:pic>
      <p:pic>
        <p:nvPicPr>
          <p:cNvPr id="10" name="Picture 9">
            <a:extLst>
              <a:ext uri="{FF2B5EF4-FFF2-40B4-BE49-F238E27FC236}">
                <a16:creationId xmlns:a16="http://schemas.microsoft.com/office/drawing/2014/main" id="{5D05698F-E1CF-E6FC-4109-191A2B78D2DF}"/>
              </a:ext>
            </a:extLst>
          </p:cNvPr>
          <p:cNvPicPr>
            <a:picLocks noChangeAspect="1"/>
          </p:cNvPicPr>
          <p:nvPr/>
        </p:nvPicPr>
        <p:blipFill>
          <a:blip r:embed="rId4"/>
          <a:stretch>
            <a:fillRect/>
          </a:stretch>
        </p:blipFill>
        <p:spPr>
          <a:xfrm>
            <a:off x="633295" y="3475073"/>
            <a:ext cx="5610730" cy="2358227"/>
          </a:xfrm>
          <a:prstGeom prst="rect">
            <a:avLst/>
          </a:prstGeom>
        </p:spPr>
      </p:pic>
      <p:sp>
        <p:nvSpPr>
          <p:cNvPr id="11" name="Rectangle 1">
            <a:extLst>
              <a:ext uri="{FF2B5EF4-FFF2-40B4-BE49-F238E27FC236}">
                <a16:creationId xmlns:a16="http://schemas.microsoft.com/office/drawing/2014/main" id="{886527AA-2AC5-5507-A7EB-C77B11A4C51A}"/>
              </a:ext>
            </a:extLst>
          </p:cNvPr>
          <p:cNvSpPr>
            <a:spLocks noGrp="1" noChangeArrowheads="1"/>
          </p:cNvSpPr>
          <p:nvPr>
            <p:ph type="subTitle" idx="1"/>
          </p:nvPr>
        </p:nvSpPr>
        <p:spPr bwMode="auto">
          <a:xfrm>
            <a:off x="7383464" y="1089422"/>
            <a:ext cx="417524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l"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This bar chart illustrates the top 5 music genres based on total sales. Where it indicates Dominance of Rock Music.</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Rock music reigns supreme, outselling all other genres by a significant margin.</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Metal and Alternative &amp; follow closely behind, indicating a strong demand for these genres.</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Latin and R&amp;B/Soul occupy the lower ranks, suggesting niche preferences or regional variations.</a:t>
            </a:r>
          </a:p>
        </p:txBody>
      </p:sp>
    </p:spTree>
    <p:extLst>
      <p:ext uri="{BB962C8B-B14F-4D97-AF65-F5344CB8AC3E}">
        <p14:creationId xmlns:p14="http://schemas.microsoft.com/office/powerpoint/2010/main" val="16930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90 Simple Backgrounds [Edit and Download]">
            <a:extLst>
              <a:ext uri="{FF2B5EF4-FFF2-40B4-BE49-F238E27FC236}">
                <a16:creationId xmlns:a16="http://schemas.microsoft.com/office/drawing/2014/main" id="{F2709FE1-3064-498F-BDF9-494BD612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A6CD02D-9EE7-407F-BA55-6EE8B094AD4F}"/>
              </a:ext>
            </a:extLst>
          </p:cNvPr>
          <p:cNvSpPr txBox="1">
            <a:spLocks/>
          </p:cNvSpPr>
          <p:nvPr/>
        </p:nvSpPr>
        <p:spPr>
          <a:xfrm>
            <a:off x="4679427" y="0"/>
            <a:ext cx="2833141" cy="6047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u="sng" dirty="0">
                <a:solidFill>
                  <a:srgbClr val="E395E5"/>
                </a:solidFill>
                <a:latin typeface="+mn-lt"/>
              </a:rPr>
              <a:t>Business Insights</a:t>
            </a:r>
            <a:endParaRPr lang="en-IN" sz="2400" b="1" u="sng" dirty="0">
              <a:solidFill>
                <a:srgbClr val="E395E5"/>
              </a:solidFill>
              <a:latin typeface="+mn-lt"/>
            </a:endParaRPr>
          </a:p>
        </p:txBody>
      </p:sp>
      <p:sp>
        <p:nvSpPr>
          <p:cNvPr id="2" name="Rectangle 1">
            <a:extLst>
              <a:ext uri="{FF2B5EF4-FFF2-40B4-BE49-F238E27FC236}">
                <a16:creationId xmlns:a16="http://schemas.microsoft.com/office/drawing/2014/main" id="{DD8CD751-E69D-926C-FDBE-815F34EB0CC1}"/>
              </a:ext>
            </a:extLst>
          </p:cNvPr>
          <p:cNvSpPr>
            <a:spLocks noChangeArrowheads="1"/>
          </p:cNvSpPr>
          <p:nvPr/>
        </p:nvSpPr>
        <p:spPr bwMode="auto">
          <a:xfrm>
            <a:off x="899409" y="738543"/>
            <a:ext cx="10863376"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Based on the provided charts and data, here are some key business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Rock Dominance:</a:t>
            </a:r>
            <a:r>
              <a:rPr kumimoji="0" lang="en-US" altLang="en-US" sz="1600" b="0" i="0" u="none" strike="noStrike" cap="none" normalizeH="0" baseline="0" dirty="0">
                <a:ln>
                  <a:noFill/>
                </a:ln>
                <a:solidFill>
                  <a:schemeClr val="tx1"/>
                </a:solidFill>
                <a:effectLst/>
              </a:rPr>
              <a:t> Rock music is the most popular genre across the analyzed countries, indicating a strong market demand.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Niche Markets:</a:t>
            </a:r>
            <a:r>
              <a:rPr kumimoji="0" lang="en-US" altLang="en-US" sz="1600" b="0" i="0" u="none" strike="noStrike" cap="none" normalizeH="0" baseline="0" dirty="0">
                <a:ln>
                  <a:noFill/>
                </a:ln>
                <a:solidFill>
                  <a:schemeClr val="tx1"/>
                </a:solidFill>
                <a:effectLst/>
              </a:rPr>
              <a:t> While rock dominates, genres like Alternative and Latin have a niche following in certain regions, suggesting potential opportunities for targeting specific audiences.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Artist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Queen's Leadership:</a:t>
            </a:r>
            <a:r>
              <a:rPr kumimoji="0" lang="en-US" altLang="en-US" sz="1600" b="0" i="0" u="none" strike="noStrike" cap="none" normalizeH="0" baseline="0" dirty="0">
                <a:ln>
                  <a:noFill/>
                </a:ln>
                <a:solidFill>
                  <a:schemeClr val="tx1"/>
                </a:solidFill>
                <a:effectLst/>
              </a:rPr>
              <a:t> Queen consistently ranks as a top-selling artist, demonstrating their broad appeal and strong fan 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Diverse Success Factors:</a:t>
            </a:r>
            <a:r>
              <a:rPr kumimoji="0" lang="en-US" altLang="en-US" sz="1600" b="0" i="0" u="none" strike="noStrike" cap="none" normalizeH="0" baseline="0" dirty="0">
                <a:ln>
                  <a:noFill/>
                </a:ln>
                <a:solidFill>
                  <a:schemeClr val="tx1"/>
                </a:solidFill>
                <a:effectLst/>
              </a:rPr>
              <a:t> Different artists excel in different areas. Some have high total sales, while others have a large number of individual sales, indicating varying levels of fan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Customer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Repeat Purchases:</a:t>
            </a:r>
            <a:r>
              <a:rPr kumimoji="0" lang="en-US" altLang="en-US" sz="1600" b="0" i="0" u="none" strike="noStrike" cap="none" normalizeH="0" baseline="0" dirty="0">
                <a:ln>
                  <a:noFill/>
                </a:ln>
                <a:solidFill>
                  <a:schemeClr val="tx1"/>
                </a:solidFill>
                <a:effectLst/>
              </a:rPr>
              <a:t> Analyze customer purchase history to identify repeat buyers and their preferences. This can help tailor marketing efforts and product recommendations.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Regional Variations:</a:t>
            </a:r>
            <a:r>
              <a:rPr kumimoji="0" lang="en-US" altLang="en-US" sz="1600" b="0" i="0" u="none" strike="noStrike" cap="none" normalizeH="0" baseline="0" dirty="0">
                <a:ln>
                  <a:noFill/>
                </a:ln>
                <a:solidFill>
                  <a:schemeClr val="tx1"/>
                </a:solidFill>
                <a:effectLst/>
              </a:rPr>
              <a:t> Consider regional differences in customer preferences and tailor marketing strategies accordingly.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Sales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Year-over-Year Analysis:</a:t>
            </a:r>
            <a:r>
              <a:rPr kumimoji="0" lang="en-US" altLang="en-US" sz="1600" b="0" i="0" u="none" strike="noStrike" cap="none" normalizeH="0" baseline="0" dirty="0">
                <a:ln>
                  <a:noFill/>
                </a:ln>
                <a:solidFill>
                  <a:schemeClr val="tx1"/>
                </a:solidFill>
                <a:effectLst/>
              </a:rPr>
              <a:t> Evaluate sales trends over time to identify growth patterns, seasonal fluctuations, and potential impacts of external factors.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Identify Peak Sales Periods:</a:t>
            </a:r>
            <a:r>
              <a:rPr kumimoji="0" lang="en-US" altLang="en-US" sz="1600" b="0" i="0" u="none" strike="noStrike" cap="none" normalizeH="0" baseline="0" dirty="0">
                <a:ln>
                  <a:noFill/>
                </a:ln>
                <a:solidFill>
                  <a:schemeClr val="tx1"/>
                </a:solidFill>
                <a:effectLst/>
              </a:rPr>
              <a:t> Determine the most profitable times of the year and plan marketing campaigns accordingly.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Country-Specific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Top-Performing Countries:</a:t>
            </a:r>
            <a:r>
              <a:rPr kumimoji="0" lang="en-US" altLang="en-US" sz="1600" b="0" i="0" u="none" strike="noStrike" cap="none" normalizeH="0" baseline="0" dirty="0">
                <a:ln>
                  <a:noFill/>
                </a:ln>
                <a:solidFill>
                  <a:schemeClr val="tx1"/>
                </a:solidFill>
                <a:effectLst/>
              </a:rPr>
              <a:t> Analyze the top-performing countries and identify factors contributing to their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Growth Opportunities:</a:t>
            </a:r>
            <a:r>
              <a:rPr kumimoji="0" lang="en-US" altLang="en-US" sz="1600" b="0" i="0" u="none" strike="noStrike" cap="none" normalizeH="0" baseline="0" dirty="0">
                <a:ln>
                  <a:noFill/>
                </a:ln>
                <a:solidFill>
                  <a:schemeClr val="tx1"/>
                </a:solidFill>
                <a:effectLst/>
              </a:rPr>
              <a:t> Explore untapped markets or regions with lower sales potential.</a:t>
            </a:r>
          </a:p>
        </p:txBody>
      </p:sp>
    </p:spTree>
    <p:extLst>
      <p:ext uri="{BB962C8B-B14F-4D97-AF65-F5344CB8AC3E}">
        <p14:creationId xmlns:p14="http://schemas.microsoft.com/office/powerpoint/2010/main" val="402620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90 Simple Backgrounds [Edit and Download]">
            <a:extLst>
              <a:ext uri="{FF2B5EF4-FFF2-40B4-BE49-F238E27FC236}">
                <a16:creationId xmlns:a16="http://schemas.microsoft.com/office/drawing/2014/main" id="{F2709FE1-3064-498F-BDF9-494BD612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A6CD02D-9EE7-407F-BA55-6EE8B094AD4F}"/>
              </a:ext>
            </a:extLst>
          </p:cNvPr>
          <p:cNvSpPr txBox="1">
            <a:spLocks/>
          </p:cNvSpPr>
          <p:nvPr/>
        </p:nvSpPr>
        <p:spPr>
          <a:xfrm>
            <a:off x="3202771" y="0"/>
            <a:ext cx="5786457" cy="830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FF0000"/>
                </a:solidFill>
                <a:effectLst>
                  <a:glow rad="101600">
                    <a:schemeClr val="accent4">
                      <a:satMod val="175000"/>
                      <a:alpha val="40000"/>
                    </a:schemeClr>
                  </a:glow>
                </a:effectLst>
                <a:latin typeface="+mn-lt"/>
              </a:rPr>
              <a:t> </a:t>
            </a:r>
            <a:r>
              <a:rPr lang="en-US" sz="3600" u="sng" dirty="0">
                <a:solidFill>
                  <a:srgbClr val="E395E5"/>
                </a:solidFill>
                <a:latin typeface="+mn-lt"/>
              </a:rPr>
              <a:t>Recommendations</a:t>
            </a:r>
            <a:endParaRPr lang="en-IN" sz="3600" b="1" u="sng" dirty="0">
              <a:solidFill>
                <a:srgbClr val="E395E5"/>
              </a:solidFill>
              <a:effectLst>
                <a:glow rad="101600">
                  <a:schemeClr val="accent4">
                    <a:satMod val="175000"/>
                    <a:alpha val="40000"/>
                  </a:schemeClr>
                </a:glow>
              </a:effectLst>
              <a:latin typeface="+mn-lt"/>
            </a:endParaRPr>
          </a:p>
        </p:txBody>
      </p:sp>
      <p:sp>
        <p:nvSpPr>
          <p:cNvPr id="6" name="TextBox 5">
            <a:extLst>
              <a:ext uri="{FF2B5EF4-FFF2-40B4-BE49-F238E27FC236}">
                <a16:creationId xmlns:a16="http://schemas.microsoft.com/office/drawing/2014/main" id="{7850B8F8-7EA1-6B2F-1A15-8D18C79CD76D}"/>
              </a:ext>
            </a:extLst>
          </p:cNvPr>
          <p:cNvSpPr txBox="1"/>
          <p:nvPr/>
        </p:nvSpPr>
        <p:spPr>
          <a:xfrm>
            <a:off x="1469034" y="805645"/>
            <a:ext cx="9253930" cy="4955203"/>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Optimize Product Mix: </a:t>
            </a:r>
            <a:r>
              <a:rPr lang="en-US" sz="1600" dirty="0">
                <a:latin typeface="Arial" panose="020B0604020202020204" pitchFamily="34" charset="0"/>
                <a:cs typeface="Arial" panose="020B0604020202020204" pitchFamily="34" charset="0"/>
              </a:rPr>
              <a:t>Focus on promoting popular genres and artists while exploring niche markets.</a:t>
            </a:r>
          </a:p>
          <a:p>
            <a:pPr marL="0" marR="0" lvl="0" indent="0" defTabSz="914400" rtl="0" eaLnBrk="0" fontAlgn="base" latinLnBrk="0" hangingPunct="0">
              <a:lnSpc>
                <a:spcPct val="150000"/>
              </a:lnSpc>
              <a:spcBef>
                <a:spcPct val="0"/>
              </a:spcBef>
              <a:spcAft>
                <a:spcPct val="0"/>
              </a:spcAft>
              <a:buClrTx/>
              <a:buSzTx/>
              <a:tabLst/>
            </a:pPr>
            <a:r>
              <a:rPr lang="en-US" sz="1600" b="1" dirty="0">
                <a:latin typeface="Arial" panose="020B0604020202020204" pitchFamily="34" charset="0"/>
                <a:cs typeface="Arial" panose="020B0604020202020204" pitchFamily="34" charset="0"/>
              </a:rPr>
              <a:t>Tailor Marketing Efforts: </a:t>
            </a:r>
          </a:p>
          <a:p>
            <a:pPr marL="342900" marR="0" lvl="0" indent="-342900"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Identify high-value customers using the "Loyalty Card" status and purchase history.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Develop targeted marketing campaigns to increase retention and encourage repeat purchases.</a:t>
            </a:r>
            <a:endParaRPr lang="en-US" sz="16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latin typeface="Arial" panose="020B0604020202020204" pitchFamily="34" charset="0"/>
                <a:cs typeface="Arial" panose="020B0604020202020204" pitchFamily="34" charset="0"/>
              </a:rPr>
              <a:t>Target specific customer segments based on their preferences and purchasing behavior.</a:t>
            </a:r>
          </a:p>
          <a:p>
            <a:pPr marL="342900" indent="-342900">
              <a:buFont typeface="Arial" panose="020B0604020202020204" pitchFamily="34" charset="0"/>
              <a:buChar char="•"/>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investigate the factors contributing to the lower revenue in these countries and explore strategies to boost sales and increase market penetration.</a:t>
            </a:r>
          </a:p>
          <a:p>
            <a:pPr marL="342900" indent="-342900">
              <a:buFont typeface="Arial" panose="020B0604020202020204" pitchFamily="34" charset="0"/>
              <a:buChar char="•"/>
            </a:pPr>
            <a:endParaRPr lang="en-US" sz="1600" dirty="0"/>
          </a:p>
          <a:p>
            <a:endParaRPr lang="en-US" sz="1600" dirty="0"/>
          </a:p>
          <a:p>
            <a:r>
              <a:rPr lang="en-US" sz="1600" b="1" dirty="0">
                <a:latin typeface="Arial" panose="020B0604020202020204" pitchFamily="34" charset="0"/>
                <a:cs typeface="Arial" panose="020B0604020202020204" pitchFamily="34" charset="0"/>
              </a:rPr>
              <a:t>Improve Customer Experience: </a:t>
            </a:r>
            <a:r>
              <a:rPr lang="en-US" sz="1600" dirty="0">
                <a:latin typeface="Arial" panose="020B0604020202020204" pitchFamily="34" charset="0"/>
                <a:cs typeface="Arial" panose="020B0604020202020204" pitchFamily="34" charset="0"/>
              </a:rPr>
              <a:t>Provide personalized recommendations and offers to enhance customer satisfaction.</a:t>
            </a:r>
          </a:p>
          <a:p>
            <a:endParaRPr lang="en-US" sz="1600" dirty="0"/>
          </a:p>
          <a:p>
            <a:r>
              <a:rPr lang="en-US" sz="1600" b="1" dirty="0">
                <a:latin typeface="Arial" panose="020B0604020202020204" pitchFamily="34" charset="0"/>
                <a:cs typeface="Arial" panose="020B0604020202020204" pitchFamily="34" charset="0"/>
              </a:rPr>
              <a:t>Identify Growth Opportunities:</a:t>
            </a:r>
            <a:r>
              <a:rPr lang="en-US" sz="1600" dirty="0">
                <a:latin typeface="Arial" panose="020B0604020202020204" pitchFamily="34" charset="0"/>
                <a:cs typeface="Arial" panose="020B0604020202020204" pitchFamily="34" charset="0"/>
              </a:rPr>
              <a:t> Explore new markets or expand into underperforming regions</a:t>
            </a:r>
            <a:r>
              <a:rPr lang="en-US" sz="1600" dirty="0"/>
              <a:t>. </a:t>
            </a:r>
          </a:p>
          <a:p>
            <a:pPr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Consider adjusting pricing strategies to capitalize on the demand for lower-priced tracks while exploring opportunities to increase sales for higher-priced tracks, perhaps by offering bundled deals or exclusive content.</a:t>
            </a:r>
          </a:p>
          <a:p>
            <a:endParaRPr lang="en-US" sz="2000" dirty="0"/>
          </a:p>
        </p:txBody>
      </p:sp>
    </p:spTree>
    <p:extLst>
      <p:ext uri="{BB962C8B-B14F-4D97-AF65-F5344CB8AC3E}">
        <p14:creationId xmlns:p14="http://schemas.microsoft.com/office/powerpoint/2010/main" val="709742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90 Simple Backgrounds [Edit and Download]">
            <a:extLst>
              <a:ext uri="{FF2B5EF4-FFF2-40B4-BE49-F238E27FC236}">
                <a16:creationId xmlns:a16="http://schemas.microsoft.com/office/drawing/2014/main" id="{F2709FE1-3064-498F-BDF9-494BD612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A6CD02D-9EE7-407F-BA55-6EE8B094AD4F}"/>
              </a:ext>
            </a:extLst>
          </p:cNvPr>
          <p:cNvSpPr txBox="1">
            <a:spLocks/>
          </p:cNvSpPr>
          <p:nvPr/>
        </p:nvSpPr>
        <p:spPr>
          <a:xfrm>
            <a:off x="3202771" y="269823"/>
            <a:ext cx="5786457" cy="830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FF0000"/>
                </a:solidFill>
                <a:effectLst>
                  <a:glow rad="101600">
                    <a:schemeClr val="accent4">
                      <a:satMod val="175000"/>
                      <a:alpha val="40000"/>
                    </a:schemeClr>
                  </a:glow>
                </a:effectLst>
                <a:latin typeface="+mn-lt"/>
              </a:rPr>
              <a:t> </a:t>
            </a:r>
            <a:r>
              <a:rPr lang="en-US" sz="3600" b="1" dirty="0">
                <a:solidFill>
                  <a:srgbClr val="E395E5"/>
                </a:solidFill>
                <a:effectLst>
                  <a:glow rad="101600">
                    <a:schemeClr val="accent4">
                      <a:satMod val="175000"/>
                      <a:alpha val="40000"/>
                    </a:schemeClr>
                  </a:glow>
                </a:effectLst>
                <a:latin typeface="+mn-lt"/>
              </a:rPr>
              <a:t>Conclusions</a:t>
            </a:r>
            <a:endParaRPr lang="en-IN" sz="3600" b="1" dirty="0">
              <a:solidFill>
                <a:srgbClr val="E395E5"/>
              </a:solidFill>
              <a:effectLst>
                <a:glow rad="101600">
                  <a:schemeClr val="accent4">
                    <a:satMod val="175000"/>
                    <a:alpha val="40000"/>
                  </a:schemeClr>
                </a:glow>
              </a:effectLst>
              <a:latin typeface="+mn-lt"/>
            </a:endParaRPr>
          </a:p>
        </p:txBody>
      </p:sp>
      <p:sp>
        <p:nvSpPr>
          <p:cNvPr id="8" name="Subtitle 2">
            <a:extLst>
              <a:ext uri="{FF2B5EF4-FFF2-40B4-BE49-F238E27FC236}">
                <a16:creationId xmlns:a16="http://schemas.microsoft.com/office/drawing/2014/main" id="{20F332D1-96A6-4255-AAC8-997340385B30}"/>
              </a:ext>
            </a:extLst>
          </p:cNvPr>
          <p:cNvSpPr>
            <a:spLocks noGrp="1"/>
          </p:cNvSpPr>
          <p:nvPr>
            <p:ph type="subTitle" idx="1"/>
          </p:nvPr>
        </p:nvSpPr>
        <p:spPr>
          <a:xfrm>
            <a:off x="1588168" y="1820975"/>
            <a:ext cx="9320464" cy="3970225"/>
          </a:xfrm>
        </p:spPr>
        <p:txBody>
          <a:bodyPr>
            <a:normAutofit fontScale="92500" lnSpcReduction="10000"/>
          </a:bodyPr>
          <a:lstStyle/>
          <a:p>
            <a:pPr algn="l"/>
            <a:r>
              <a:rPr lang="en-IN" sz="2600" dirty="0">
                <a:latin typeface="+mj-lt"/>
              </a:rPr>
              <a:t>Number of employees are less at senior level as compared to junior level.</a:t>
            </a:r>
          </a:p>
          <a:p>
            <a:pPr algn="l"/>
            <a:r>
              <a:rPr lang="en-IN" sz="2600" dirty="0">
                <a:latin typeface="+mj-lt"/>
              </a:rPr>
              <a:t>Maximum customers belongs from  Europe only( ~70%).</a:t>
            </a:r>
          </a:p>
          <a:p>
            <a:pPr algn="l">
              <a:lnSpc>
                <a:spcPct val="120000"/>
              </a:lnSpc>
            </a:pPr>
            <a:r>
              <a:rPr lang="en-IN" sz="2600" dirty="0">
                <a:latin typeface="+mj-lt"/>
              </a:rPr>
              <a:t>Maximum total invoice amount is from Prague city also top two customers in terms of money they spend also belongs to this city only.</a:t>
            </a:r>
          </a:p>
          <a:p>
            <a:pPr algn="l"/>
            <a:r>
              <a:rPr lang="en-IN" sz="2600" dirty="0">
                <a:latin typeface="+mj-lt"/>
              </a:rPr>
              <a:t>Rock is the only music genre which is popular in all country except Argentina in terms of purchase and Popularity wise.</a:t>
            </a:r>
          </a:p>
          <a:p>
            <a:pPr algn="l"/>
            <a:r>
              <a:rPr lang="en-US" sz="2600" dirty="0">
                <a:latin typeface="+mj-lt"/>
              </a:rPr>
              <a:t>Led Zeppelin tops the list of Artists who have written the most Rock Music with 114 songs</a:t>
            </a:r>
            <a:endParaRPr lang="en-IN" sz="2600" dirty="0">
              <a:latin typeface="+mj-lt"/>
            </a:endParaRPr>
          </a:p>
          <a:p>
            <a:pPr algn="l"/>
            <a:r>
              <a:rPr lang="en-IN" sz="2600" dirty="0">
                <a:latin typeface="+mj-lt"/>
              </a:rPr>
              <a:t>The top customer who stands out in spending the most on music is from Czech Republic.</a:t>
            </a:r>
          </a:p>
          <a:p>
            <a:pPr marL="285750" indent="-285750" algn="l">
              <a:buFont typeface="Arial" panose="020B0604020202020204" pitchFamily="34" charset="0"/>
              <a:buChar char="•"/>
            </a:pPr>
            <a:endParaRPr lang="en-IN" sz="2000" b="1" dirty="0">
              <a:latin typeface="+mj-lt"/>
            </a:endParaRPr>
          </a:p>
          <a:p>
            <a:pPr algn="l"/>
            <a:endParaRPr lang="en-IN" sz="2000" b="1" dirty="0">
              <a:latin typeface="+mj-lt"/>
            </a:endParaRPr>
          </a:p>
          <a:p>
            <a:pPr marL="285750" indent="-285750" algn="l">
              <a:buFont typeface="Arial" panose="020B0604020202020204" pitchFamily="34" charset="0"/>
              <a:buChar char="•"/>
            </a:pPr>
            <a:endParaRPr lang="en-IN" sz="1400" b="1" dirty="0">
              <a:latin typeface="+mj-lt"/>
            </a:endParaRPr>
          </a:p>
          <a:p>
            <a:pPr marL="285750" indent="-285750" algn="l">
              <a:buFont typeface="Arial" panose="020B0604020202020204" pitchFamily="34" charset="0"/>
              <a:buChar char="•"/>
            </a:pPr>
            <a:endParaRPr lang="en-IN" sz="1400" b="1" dirty="0">
              <a:latin typeface="+mj-lt"/>
            </a:endParaRPr>
          </a:p>
          <a:p>
            <a:pPr marL="285750" indent="-285750" algn="l">
              <a:buFont typeface="Arial" panose="020B0604020202020204" pitchFamily="34" charset="0"/>
              <a:buChar char="•"/>
            </a:pPr>
            <a:endParaRPr lang="en-IN" sz="1400" b="1" dirty="0">
              <a:latin typeface="+mj-lt"/>
            </a:endParaRPr>
          </a:p>
        </p:txBody>
      </p:sp>
    </p:spTree>
    <p:extLst>
      <p:ext uri="{BB962C8B-B14F-4D97-AF65-F5344CB8AC3E}">
        <p14:creationId xmlns:p14="http://schemas.microsoft.com/office/powerpoint/2010/main" val="3975014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1D45EB2-AE73-480E-9387-91ED31321296}"/>
              </a:ext>
            </a:extLst>
          </p:cNvPr>
          <p:cNvPicPr>
            <a:picLocks noChangeAspect="1" noChangeArrowheads="1"/>
          </p:cNvPicPr>
          <p:nvPr/>
        </p:nvPicPr>
        <p:blipFill>
          <a:blip r:embed="rId2">
            <a:alphaModFix amt="86000"/>
            <a:extLst>
              <a:ext uri="{BEBA8EAE-BF5A-486C-A8C5-ECC9F3942E4B}">
                <a14:imgProps xmlns:a14="http://schemas.microsoft.com/office/drawing/2010/main">
                  <a14:imgLayer r:embed="rId3">
                    <a14:imgEffect>
                      <a14:sharpenSoften amount="-25000"/>
                    </a14:imgEffect>
                    <a14:imgEffect>
                      <a14:colorTemperature colorTemp="5400"/>
                    </a14:imgEffect>
                    <a14:imgEffect>
                      <a14:saturation sat="93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7F2C0B-4570-4FE1-8EFC-D8A27DDFE86F}"/>
              </a:ext>
            </a:extLst>
          </p:cNvPr>
          <p:cNvSpPr>
            <a:spLocks noGrp="1"/>
          </p:cNvSpPr>
          <p:nvPr>
            <p:ph type="ctrTitle"/>
          </p:nvPr>
        </p:nvSpPr>
        <p:spPr>
          <a:xfrm>
            <a:off x="6096000" y="1590869"/>
            <a:ext cx="4572001" cy="1096347"/>
          </a:xfrm>
        </p:spPr>
        <p:txBody>
          <a:bodyPr/>
          <a:lstStyle/>
          <a:p>
            <a:pPr algn="ctr"/>
            <a:r>
              <a:rPr lang="en-US" b="1" dirty="0">
                <a:ln w="22225">
                  <a:solidFill>
                    <a:schemeClr val="accent2"/>
                  </a:solidFill>
                  <a:prstDash val="solid"/>
                </a:ln>
                <a:solidFill>
                  <a:srgbClr val="00478E"/>
                </a:solidFill>
              </a:rPr>
              <a:t>THANK YOU</a:t>
            </a:r>
            <a:endParaRPr lang="en-IN" b="1" dirty="0">
              <a:ln w="22225">
                <a:solidFill>
                  <a:schemeClr val="accent2"/>
                </a:solidFill>
                <a:prstDash val="solid"/>
              </a:ln>
              <a:solidFill>
                <a:srgbClr val="00478E"/>
              </a:solidFill>
            </a:endParaRPr>
          </a:p>
        </p:txBody>
      </p:sp>
    </p:spTree>
    <p:extLst>
      <p:ext uri="{BB962C8B-B14F-4D97-AF65-F5344CB8AC3E}">
        <p14:creationId xmlns:p14="http://schemas.microsoft.com/office/powerpoint/2010/main" val="252910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47FCE-C0D2-3F65-82DA-072EB66F4677}"/>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0BD3015F-A192-D4DC-EEF9-6DDD6762F270}"/>
              </a:ext>
            </a:extLst>
          </p:cNvPr>
          <p:cNvSpPr txBox="1"/>
          <p:nvPr/>
        </p:nvSpPr>
        <p:spPr>
          <a:xfrm>
            <a:off x="5571344" y="134911"/>
            <a:ext cx="1049312" cy="461665"/>
          </a:xfrm>
          <a:prstGeom prst="rect">
            <a:avLst/>
          </a:prstGeom>
          <a:noFill/>
        </p:spPr>
        <p:txBody>
          <a:bodyPr wrap="square" rtlCol="0">
            <a:spAutoFit/>
          </a:bodyPr>
          <a:lstStyle/>
          <a:p>
            <a:r>
              <a:rPr lang="en-US" sz="2400" u="sng" dirty="0">
                <a:solidFill>
                  <a:srgbClr val="E395E5"/>
                </a:solidFill>
              </a:rPr>
              <a:t>Index</a:t>
            </a:r>
          </a:p>
        </p:txBody>
      </p:sp>
      <p:sp>
        <p:nvSpPr>
          <p:cNvPr id="5" name="Content Placeholder 2">
            <a:extLst>
              <a:ext uri="{FF2B5EF4-FFF2-40B4-BE49-F238E27FC236}">
                <a16:creationId xmlns:a16="http://schemas.microsoft.com/office/drawing/2014/main" id="{9BBA31DD-A5D8-5280-B8E0-712D0AAFAF27}"/>
              </a:ext>
            </a:extLst>
          </p:cNvPr>
          <p:cNvSpPr>
            <a:spLocks noGrp="1"/>
          </p:cNvSpPr>
          <p:nvPr>
            <p:ph idx="1"/>
          </p:nvPr>
        </p:nvSpPr>
        <p:spPr>
          <a:xfrm>
            <a:off x="1494020" y="1255525"/>
            <a:ext cx="6750570" cy="4943525"/>
          </a:xfrm>
        </p:spPr>
        <p:txBody>
          <a:bodyPr/>
          <a:lstStyle/>
          <a:p>
            <a:pPr marL="342900" indent="-342900">
              <a:buClr>
                <a:srgbClr val="FF0000"/>
              </a:buClr>
              <a:buFont typeface="Arial" panose="020B0604020202020204" pitchFamily="34" charset="0"/>
              <a:buChar char="•"/>
            </a:pPr>
            <a:r>
              <a:rPr lang="en-US" sz="3200" b="1" dirty="0"/>
              <a:t>Introduction</a:t>
            </a:r>
          </a:p>
          <a:p>
            <a:pPr marL="342900" indent="-342900">
              <a:buClr>
                <a:srgbClr val="FF0000"/>
              </a:buClr>
              <a:buFont typeface="Arial" panose="020B0604020202020204" pitchFamily="34" charset="0"/>
              <a:buChar char="•"/>
            </a:pPr>
            <a:r>
              <a:rPr lang="en-US" sz="3200" b="1" dirty="0"/>
              <a:t>Objectives</a:t>
            </a:r>
          </a:p>
          <a:p>
            <a:pPr marL="342900" indent="-342900">
              <a:buClr>
                <a:srgbClr val="FF0000"/>
              </a:buClr>
              <a:buFont typeface="Arial" panose="020B0604020202020204" pitchFamily="34" charset="0"/>
              <a:buChar char="•"/>
            </a:pPr>
            <a:r>
              <a:rPr lang="en-US" sz="3200" b="1" dirty="0"/>
              <a:t>Overview</a:t>
            </a:r>
          </a:p>
          <a:p>
            <a:pPr marL="342900" indent="-342900">
              <a:buClr>
                <a:srgbClr val="FF0000"/>
              </a:buClr>
              <a:buFont typeface="Arial" panose="020B0604020202020204" pitchFamily="34" charset="0"/>
              <a:buChar char="•"/>
            </a:pPr>
            <a:r>
              <a:rPr lang="en-US" sz="3200" b="1" dirty="0"/>
              <a:t>Business Questions</a:t>
            </a:r>
          </a:p>
          <a:p>
            <a:pPr marL="342900" indent="-342900">
              <a:buClr>
                <a:srgbClr val="FF0000"/>
              </a:buClr>
              <a:buFont typeface="Arial" panose="020B0604020202020204" pitchFamily="34" charset="0"/>
              <a:buChar char="•"/>
            </a:pPr>
            <a:r>
              <a:rPr lang="en-US" sz="3200" b="1" dirty="0"/>
              <a:t>Business Insights</a:t>
            </a:r>
          </a:p>
          <a:p>
            <a:pPr marL="342900" indent="-342900">
              <a:buClr>
                <a:srgbClr val="FF0000"/>
              </a:buClr>
              <a:buFont typeface="Arial" panose="020B0604020202020204" pitchFamily="34" charset="0"/>
              <a:buChar char="•"/>
            </a:pPr>
            <a:r>
              <a:rPr lang="en-US" sz="3200" b="1" dirty="0"/>
              <a:t>Recommendations</a:t>
            </a:r>
          </a:p>
          <a:p>
            <a:pPr marL="342900" indent="-342900">
              <a:buClr>
                <a:srgbClr val="FF0000"/>
              </a:buClr>
              <a:buFont typeface="Arial" panose="020B0604020202020204" pitchFamily="34" charset="0"/>
              <a:buChar char="•"/>
            </a:pPr>
            <a:r>
              <a:rPr lang="en-US" sz="3200" b="1" dirty="0"/>
              <a:t>Conclusion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578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 Simple Backgrounds [Edit and Download]">
            <a:extLst>
              <a:ext uri="{FF2B5EF4-FFF2-40B4-BE49-F238E27FC236}">
                <a16:creationId xmlns:a16="http://schemas.microsoft.com/office/drawing/2014/main" id="{9FB43731-ACAC-49CA-883B-A7ADDE53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EFB9C70-F4DF-7B54-3858-526D29276B84}"/>
              </a:ext>
            </a:extLst>
          </p:cNvPr>
          <p:cNvSpPr>
            <a:spLocks noGrp="1"/>
          </p:cNvSpPr>
          <p:nvPr>
            <p:ph type="ctrTitle"/>
          </p:nvPr>
        </p:nvSpPr>
        <p:spPr>
          <a:xfrm>
            <a:off x="4588042" y="206120"/>
            <a:ext cx="2711116" cy="465221"/>
          </a:xfrm>
        </p:spPr>
        <p:txBody>
          <a:bodyPr>
            <a:normAutofit/>
          </a:bodyPr>
          <a:lstStyle/>
          <a:p>
            <a:r>
              <a:rPr lang="en-US" sz="2400" b="1" u="sng" dirty="0">
                <a:solidFill>
                  <a:srgbClr val="E395E5"/>
                </a:solidFill>
              </a:rPr>
              <a:t>Introduction</a:t>
            </a:r>
          </a:p>
        </p:txBody>
      </p:sp>
      <p:sp>
        <p:nvSpPr>
          <p:cNvPr id="4" name="TextBox 3">
            <a:extLst>
              <a:ext uri="{FF2B5EF4-FFF2-40B4-BE49-F238E27FC236}">
                <a16:creationId xmlns:a16="http://schemas.microsoft.com/office/drawing/2014/main" id="{4B4D1D16-8DC6-78B8-DFE0-78E6F3C08B2B}"/>
              </a:ext>
            </a:extLst>
          </p:cNvPr>
          <p:cNvSpPr txBox="1"/>
          <p:nvPr/>
        </p:nvSpPr>
        <p:spPr>
          <a:xfrm>
            <a:off x="1004341" y="875873"/>
            <a:ext cx="10298243" cy="5016758"/>
          </a:xfrm>
          <a:prstGeom prst="rect">
            <a:avLst/>
          </a:prstGeom>
          <a:noFill/>
        </p:spPr>
        <p:txBody>
          <a:bodyPr wrap="square">
            <a:spAutoFit/>
          </a:bodyPr>
          <a:lstStyle/>
          <a:p>
            <a:pPr algn="just"/>
            <a:r>
              <a:rPr lang="en-US" sz="2000" dirty="0"/>
              <a:t>Analyzing Music Sales Performance , A Deep Dive into Music Sales Data , This presentation provides a comprehensive analysis of our music sales data, focusing on key metrics such as revenue, genre popularity, artist performance, and customer behavior. By examining these trends, we can gain valuable insights into our market position and identify opportunities for growth. </a:t>
            </a:r>
          </a:p>
          <a:p>
            <a:pPr algn="just"/>
            <a:endParaRPr lang="en-US" sz="2000" dirty="0"/>
          </a:p>
          <a:p>
            <a:pPr algn="just"/>
            <a:r>
              <a:rPr lang="en-US" sz="2000" b="1" dirty="0"/>
              <a:t> Overall Sales Performance</a:t>
            </a:r>
            <a:r>
              <a:rPr lang="en-US" sz="2000" dirty="0"/>
              <a:t>: Total revenue generated by top countries ,  Revenue distribution among top cities ,Year-over-year sales trends. </a:t>
            </a:r>
          </a:p>
          <a:p>
            <a:pPr algn="just"/>
            <a:endParaRPr lang="en-US" sz="2000" dirty="0"/>
          </a:p>
          <a:p>
            <a:pPr algn="just"/>
            <a:r>
              <a:rPr lang="en-US" sz="2000" b="1" dirty="0"/>
              <a:t> Genre Analysis:</a:t>
            </a:r>
            <a:r>
              <a:rPr lang="en-US" sz="2000" dirty="0"/>
              <a:t>  Most popular genre in each country Top-selling genres overall. </a:t>
            </a:r>
          </a:p>
          <a:p>
            <a:pPr algn="just"/>
            <a:endParaRPr lang="en-US" sz="2000" dirty="0"/>
          </a:p>
          <a:p>
            <a:pPr algn="just"/>
            <a:r>
              <a:rPr lang="en-US" sz="2000" b="1" dirty="0"/>
              <a:t> Artist Analysis: </a:t>
            </a:r>
            <a:r>
              <a:rPr lang="en-US" sz="2000" dirty="0"/>
              <a:t>Top-selling artists ,Artist sales performance by genre.</a:t>
            </a:r>
          </a:p>
          <a:p>
            <a:pPr algn="just"/>
            <a:endParaRPr lang="en-US" sz="2000" dirty="0"/>
          </a:p>
          <a:p>
            <a:pPr algn="just"/>
            <a:r>
              <a:rPr lang="en-US" sz="2000" b="1" dirty="0"/>
              <a:t> Customer Analysis:</a:t>
            </a:r>
            <a:r>
              <a:rPr lang="en-US" sz="2000" dirty="0"/>
              <a:t>   Top customers by total spending   , Customer  behavior patterns.</a:t>
            </a:r>
          </a:p>
          <a:p>
            <a:pPr algn="just"/>
            <a:endParaRPr lang="en-US" sz="2000" dirty="0"/>
          </a:p>
          <a:p>
            <a:pPr algn="just"/>
            <a:r>
              <a:rPr lang="en-US" sz="2000" dirty="0"/>
              <a:t>This introduction sets the stage for the presentation by outlining the key areas of focus and providing an overview of the insights that will be shared.</a:t>
            </a:r>
          </a:p>
        </p:txBody>
      </p:sp>
    </p:spTree>
    <p:extLst>
      <p:ext uri="{BB962C8B-B14F-4D97-AF65-F5344CB8AC3E}">
        <p14:creationId xmlns:p14="http://schemas.microsoft.com/office/powerpoint/2010/main" val="287029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 Simple Backgrounds [Edit and Download]">
            <a:extLst>
              <a:ext uri="{FF2B5EF4-FFF2-40B4-BE49-F238E27FC236}">
                <a16:creationId xmlns:a16="http://schemas.microsoft.com/office/drawing/2014/main" id="{9FB43731-ACAC-49CA-883B-A7ADDE53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EFB9C70-F4DF-7B54-3858-526D29276B84}"/>
              </a:ext>
            </a:extLst>
          </p:cNvPr>
          <p:cNvSpPr>
            <a:spLocks noGrp="1"/>
          </p:cNvSpPr>
          <p:nvPr>
            <p:ph type="ctrTitle"/>
          </p:nvPr>
        </p:nvSpPr>
        <p:spPr>
          <a:xfrm>
            <a:off x="4588042" y="206120"/>
            <a:ext cx="2711116" cy="465221"/>
          </a:xfrm>
        </p:spPr>
        <p:txBody>
          <a:bodyPr>
            <a:normAutofit/>
          </a:bodyPr>
          <a:lstStyle/>
          <a:p>
            <a:r>
              <a:rPr lang="en-US" sz="2400" b="1" u="sng" dirty="0">
                <a:solidFill>
                  <a:srgbClr val="E395E5"/>
                </a:solidFill>
              </a:rPr>
              <a:t>Objectives</a:t>
            </a:r>
          </a:p>
        </p:txBody>
      </p:sp>
      <p:sp>
        <p:nvSpPr>
          <p:cNvPr id="4" name="TextBox 3">
            <a:extLst>
              <a:ext uri="{FF2B5EF4-FFF2-40B4-BE49-F238E27FC236}">
                <a16:creationId xmlns:a16="http://schemas.microsoft.com/office/drawing/2014/main" id="{D10ED863-3A49-1C59-AADC-1CB78CA311AF}"/>
              </a:ext>
            </a:extLst>
          </p:cNvPr>
          <p:cNvSpPr txBox="1"/>
          <p:nvPr/>
        </p:nvSpPr>
        <p:spPr>
          <a:xfrm>
            <a:off x="2061772" y="1226732"/>
            <a:ext cx="8068455" cy="4247317"/>
          </a:xfrm>
          <a:prstGeom prst="rect">
            <a:avLst/>
          </a:prstGeom>
          <a:noFill/>
        </p:spPr>
        <p:txBody>
          <a:bodyPr wrap="square">
            <a:spAutoFit/>
          </a:bodyPr>
          <a:lstStyle/>
          <a:p>
            <a:pPr algn="just"/>
            <a:r>
              <a:rPr lang="en-US" dirty="0"/>
              <a:t>The primary objectives of this analysis are to:</a:t>
            </a:r>
          </a:p>
          <a:p>
            <a:pPr marL="342900" indent="-342900" algn="just">
              <a:buAutoNum type="arabicPeriod"/>
            </a:pPr>
            <a:r>
              <a:rPr lang="en-US" b="1" dirty="0"/>
              <a:t>Understand Market Dynamics:</a:t>
            </a:r>
            <a:r>
              <a:rPr lang="en-US" dirty="0"/>
              <a:t> Identify the most popular music genres and artists in different countries. Analyze sales trends over time to identify growth opportunities and potential challenges. Understand the factors driving customer purchasing behavior.</a:t>
            </a:r>
          </a:p>
          <a:p>
            <a:pPr algn="just"/>
            <a:endParaRPr lang="en-US" dirty="0"/>
          </a:p>
          <a:p>
            <a:pPr algn="just"/>
            <a:r>
              <a:rPr lang="en-US" dirty="0"/>
              <a:t>2. </a:t>
            </a:r>
            <a:r>
              <a:rPr lang="en-US" b="1" dirty="0"/>
              <a:t>Optimize Business Strategies:</a:t>
            </a:r>
            <a:r>
              <a:rPr lang="en-US" dirty="0"/>
              <a:t> Make informed decisions about inventory management, marketing efforts, and product recommendations. Identify areas for expansion or diversification based on sales data. Optimize pricing strategies to maximize revenue.</a:t>
            </a:r>
          </a:p>
          <a:p>
            <a:pPr algn="just"/>
            <a:r>
              <a:rPr lang="en-US" b="1" dirty="0"/>
              <a:t>3</a:t>
            </a:r>
            <a:r>
              <a:rPr lang="en-US" dirty="0"/>
              <a:t>. </a:t>
            </a:r>
            <a:r>
              <a:rPr lang="en-US" b="1" dirty="0"/>
              <a:t>Enhance Customer Experience: </a:t>
            </a:r>
            <a:r>
              <a:rPr lang="en-US" dirty="0"/>
              <a:t>Tailor product recommendations and promotions to individual customer preferences.  Improve customer satisfaction by addressing any identified pain points. By achieving these objectives, we can gain valuable insights into the music market, optimize business operations, and ultimately improve customer satisfaction and revenue.</a:t>
            </a:r>
          </a:p>
        </p:txBody>
      </p:sp>
    </p:spTree>
    <p:extLst>
      <p:ext uri="{BB962C8B-B14F-4D97-AF65-F5344CB8AC3E}">
        <p14:creationId xmlns:p14="http://schemas.microsoft.com/office/powerpoint/2010/main" val="376896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 Simple Backgrounds [Edit and Download]">
            <a:extLst>
              <a:ext uri="{FF2B5EF4-FFF2-40B4-BE49-F238E27FC236}">
                <a16:creationId xmlns:a16="http://schemas.microsoft.com/office/drawing/2014/main" id="{9FB43731-ACAC-49CA-883B-A7ADDE53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EFB9C70-F4DF-7B54-3858-526D29276B84}"/>
              </a:ext>
            </a:extLst>
          </p:cNvPr>
          <p:cNvSpPr>
            <a:spLocks noGrp="1"/>
          </p:cNvSpPr>
          <p:nvPr>
            <p:ph type="ctrTitle"/>
          </p:nvPr>
        </p:nvSpPr>
        <p:spPr>
          <a:xfrm>
            <a:off x="4740441" y="0"/>
            <a:ext cx="2711116" cy="465221"/>
          </a:xfrm>
        </p:spPr>
        <p:txBody>
          <a:bodyPr>
            <a:normAutofit/>
          </a:bodyPr>
          <a:lstStyle/>
          <a:p>
            <a:r>
              <a:rPr lang="en-US" sz="2400" b="1" u="sng" dirty="0">
                <a:solidFill>
                  <a:srgbClr val="E395E5"/>
                </a:solidFill>
              </a:rPr>
              <a:t>Overview</a:t>
            </a:r>
          </a:p>
        </p:txBody>
      </p:sp>
      <p:sp>
        <p:nvSpPr>
          <p:cNvPr id="2" name="Rectangle 1">
            <a:extLst>
              <a:ext uri="{FF2B5EF4-FFF2-40B4-BE49-F238E27FC236}">
                <a16:creationId xmlns:a16="http://schemas.microsoft.com/office/drawing/2014/main" id="{B9156F00-BA20-7F2F-A23E-DA1354C89E74}"/>
              </a:ext>
            </a:extLst>
          </p:cNvPr>
          <p:cNvSpPr>
            <a:spLocks noChangeArrowheads="1"/>
          </p:cNvSpPr>
          <p:nvPr/>
        </p:nvSpPr>
        <p:spPr bwMode="auto">
          <a:xfrm>
            <a:off x="419726" y="656247"/>
            <a:ext cx="609205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provided database schema consists of 11 tables, each representing a different aspect of a music store's operations: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Core Entities: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Album:</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albums, including their title and artist.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Artist:</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artists, including their names.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Customer:</a:t>
            </a:r>
            <a:r>
              <a:rPr kumimoji="0" lang="en-US" altLang="en-US" sz="1600" b="0" i="0" u="none" strike="noStrike" cap="none" normalizeH="0" baseline="0" dirty="0">
                <a:ln>
                  <a:noFill/>
                </a:ln>
                <a:solidFill>
                  <a:schemeClr val="tx1"/>
                </a:solidFill>
                <a:effectLst/>
                <a:latin typeface="Arial" panose="020B0604020202020204" pitchFamily="34" charset="0"/>
              </a:rPr>
              <a:t> Stores customer details, including contact information and purchase history.</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Employee:</a:t>
            </a:r>
            <a:r>
              <a:rPr kumimoji="0" lang="en-US" altLang="en-US" sz="1600" b="0" i="0" u="none" strike="noStrike" cap="none" normalizeH="0" baseline="0" dirty="0">
                <a:ln>
                  <a:noFill/>
                </a:ln>
                <a:solidFill>
                  <a:schemeClr val="tx1"/>
                </a:solidFill>
                <a:effectLst/>
                <a:latin typeface="Arial" panose="020B0604020202020204" pitchFamily="34" charset="0"/>
              </a:rPr>
              <a:t> Stores employee information, including roles and contact details.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Genre:</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music genres.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Track:</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individual tracks, including their name, album, genre, and pricing.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rial" panose="020B0604020202020204" pitchFamily="34" charset="0"/>
              </a:rPr>
              <a:t>Relationships: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Invoice:</a:t>
            </a:r>
            <a:r>
              <a:rPr kumimoji="0" lang="en-US" altLang="en-US" sz="1600" b="0" i="0" u="none" strike="noStrike" cap="none" normalizeH="0" baseline="0" dirty="0">
                <a:ln>
                  <a:noFill/>
                </a:ln>
                <a:solidFill>
                  <a:schemeClr val="tx1"/>
                </a:solidFill>
                <a:effectLst/>
                <a:latin typeface="Arial" panose="020B0604020202020204" pitchFamily="34" charset="0"/>
              </a:rPr>
              <a:t> Represents sales transactions, linking customers to purchased items.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InvoiceLine:</a:t>
            </a:r>
            <a:r>
              <a:rPr kumimoji="0" lang="en-US" altLang="en-US" sz="1600" b="0" i="0" u="none" strike="noStrike" cap="none" normalizeH="0" baseline="0" dirty="0">
                <a:ln>
                  <a:noFill/>
                </a:ln>
                <a:solidFill>
                  <a:schemeClr val="tx1"/>
                </a:solidFill>
                <a:effectLst/>
                <a:latin typeface="Arial" panose="020B0604020202020204" pitchFamily="34" charset="0"/>
              </a:rPr>
              <a:t> Details the specific tracks purchased in each invoice.</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Playlist:</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playlists created by customers.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PlaylistTrack:</a:t>
            </a:r>
            <a:r>
              <a:rPr kumimoji="0" lang="en-US" altLang="en-US" sz="1600" b="0" i="0" u="none" strike="noStrike" cap="none" normalizeH="0" baseline="0" dirty="0">
                <a:ln>
                  <a:noFill/>
                </a:ln>
                <a:solidFill>
                  <a:schemeClr val="tx1"/>
                </a:solidFill>
                <a:effectLst/>
                <a:latin typeface="Arial" panose="020B0604020202020204" pitchFamily="34" charset="0"/>
              </a:rPr>
              <a:t> Links playlists to specific tracks.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Media type:</a:t>
            </a:r>
            <a:r>
              <a:rPr kumimoji="0" lang="en-US" altLang="en-US" sz="1600" b="0" i="0" u="none" strike="noStrike" cap="none" normalizeH="0" baseline="0" dirty="0">
                <a:ln>
                  <a:noFill/>
                </a:ln>
                <a:solidFill>
                  <a:schemeClr val="tx1"/>
                </a:solidFill>
                <a:effectLst/>
                <a:latin typeface="Arial" panose="020B0604020202020204" pitchFamily="34" charset="0"/>
              </a:rPr>
              <a:t> Stores information about different media types (e.g., CD, MP3).</a:t>
            </a:r>
          </a:p>
        </p:txBody>
      </p:sp>
      <p:pic>
        <p:nvPicPr>
          <p:cNvPr id="6" name="Picture 5">
            <a:extLst>
              <a:ext uri="{FF2B5EF4-FFF2-40B4-BE49-F238E27FC236}">
                <a16:creationId xmlns:a16="http://schemas.microsoft.com/office/drawing/2014/main" id="{487AE7F2-C116-9345-E2F7-BA2F82112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66" y="831574"/>
            <a:ext cx="4882850" cy="4444964"/>
          </a:xfrm>
          <a:prstGeom prst="rect">
            <a:avLst/>
          </a:prstGeom>
        </p:spPr>
      </p:pic>
    </p:spTree>
    <p:extLst>
      <p:ext uri="{BB962C8B-B14F-4D97-AF65-F5344CB8AC3E}">
        <p14:creationId xmlns:p14="http://schemas.microsoft.com/office/powerpoint/2010/main" val="165285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 Simple Backgrounds [Edit and Download]">
            <a:extLst>
              <a:ext uri="{FF2B5EF4-FFF2-40B4-BE49-F238E27FC236}">
                <a16:creationId xmlns:a16="http://schemas.microsoft.com/office/drawing/2014/main" id="{9FB43731-ACAC-49CA-883B-A7ADDE53F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74DA3BC0-A79E-4E55-85BD-EB25CE1FBAD0}"/>
              </a:ext>
            </a:extLst>
          </p:cNvPr>
          <p:cNvSpPr>
            <a:spLocks noGrp="1"/>
          </p:cNvSpPr>
          <p:nvPr>
            <p:ph type="subTitle" idx="1"/>
          </p:nvPr>
        </p:nvSpPr>
        <p:spPr>
          <a:xfrm>
            <a:off x="6052795" y="1796716"/>
            <a:ext cx="5908563" cy="2454442"/>
          </a:xfrm>
        </p:spPr>
        <p:txBody>
          <a:bodyPr>
            <a:normAutofit/>
          </a:bodyPr>
          <a:lstStyle/>
          <a:p>
            <a:pPr algn="l"/>
            <a:r>
              <a:rPr lang="en-US" sz="1800" dirty="0"/>
              <a:t>This bar chart illustrates the total revenue generated by the top 3 countries: the United States, Canada and Brazil.</a:t>
            </a:r>
          </a:p>
          <a:p>
            <a:pPr algn="l"/>
            <a:r>
              <a:rPr lang="en-US" sz="1800" dirty="0"/>
              <a:t>The United States stands out as the clear leader, generating significantly more revenue than the other two countries.</a:t>
            </a:r>
          </a:p>
          <a:p>
            <a:pPr algn="l"/>
            <a:r>
              <a:rPr lang="en-US" sz="1050" dirty="0"/>
              <a:t> </a:t>
            </a:r>
            <a:r>
              <a:rPr lang="en-US" sz="1800" dirty="0"/>
              <a:t>Canada and Brazil follow, with a noticeable gap between them..</a:t>
            </a:r>
          </a:p>
          <a:p>
            <a:pPr algn="l"/>
            <a:r>
              <a:rPr lang="en-US" sz="1800" dirty="0"/>
              <a:t>These results highlight the dominance of the United States in the market and the potential for growth in Canada and Brazil.</a:t>
            </a:r>
          </a:p>
          <a:p>
            <a:pPr algn="l"/>
            <a:endParaRPr lang="en-US" sz="1800" dirty="0"/>
          </a:p>
          <a:p>
            <a:pPr algn="l"/>
            <a:endParaRPr lang="en-US" sz="1800" dirty="0"/>
          </a:p>
          <a:p>
            <a:pPr algn="l"/>
            <a:endParaRPr lang="en-US" sz="1050" dirty="0"/>
          </a:p>
          <a:p>
            <a:pPr algn="l"/>
            <a:endParaRPr lang="en-US" sz="1200" dirty="0"/>
          </a:p>
          <a:p>
            <a:pPr algn="l"/>
            <a:endParaRPr lang="en-US" sz="1600" dirty="0"/>
          </a:p>
          <a:p>
            <a:pPr algn="l"/>
            <a:endParaRPr lang="en-US" sz="1600" dirty="0"/>
          </a:p>
        </p:txBody>
      </p:sp>
      <p:sp>
        <p:nvSpPr>
          <p:cNvPr id="13" name="Title 1">
            <a:extLst>
              <a:ext uri="{FF2B5EF4-FFF2-40B4-BE49-F238E27FC236}">
                <a16:creationId xmlns:a16="http://schemas.microsoft.com/office/drawing/2014/main" id="{19EDFC89-777D-4A92-8F11-0717CB6D958E}"/>
              </a:ext>
            </a:extLst>
          </p:cNvPr>
          <p:cNvSpPr>
            <a:spLocks noGrp="1"/>
          </p:cNvSpPr>
          <p:nvPr>
            <p:ph type="ctrTitle"/>
          </p:nvPr>
        </p:nvSpPr>
        <p:spPr>
          <a:xfrm>
            <a:off x="2884726" y="147715"/>
            <a:ext cx="6422547" cy="569167"/>
          </a:xfrm>
        </p:spPr>
        <p:txBody>
          <a:bodyPr>
            <a:noAutofit/>
          </a:bodyPr>
          <a:lstStyle/>
          <a:p>
            <a:pPr algn="l"/>
            <a:r>
              <a:rPr lang="en-US" sz="2400" b="1" dirty="0">
                <a:solidFill>
                  <a:srgbClr val="FF0000"/>
                </a:solidFill>
                <a:latin typeface="+mn-lt"/>
              </a:rPr>
              <a:t> </a:t>
            </a:r>
            <a:r>
              <a:rPr lang="en-US" sz="2400" b="1" u="sng" dirty="0">
                <a:solidFill>
                  <a:srgbClr val="E395E5"/>
                </a:solidFill>
                <a:latin typeface="+mn-lt"/>
              </a:rPr>
              <a:t>Total sales revenue generated by top 3 countries</a:t>
            </a:r>
            <a:endParaRPr lang="en-IN" sz="2400" b="1" u="sng" dirty="0">
              <a:solidFill>
                <a:srgbClr val="E395E5"/>
              </a:solidFill>
              <a:latin typeface="+mn-lt"/>
            </a:endParaRPr>
          </a:p>
        </p:txBody>
      </p:sp>
      <p:pic>
        <p:nvPicPr>
          <p:cNvPr id="6" name="Picture 5">
            <a:extLst>
              <a:ext uri="{FF2B5EF4-FFF2-40B4-BE49-F238E27FC236}">
                <a16:creationId xmlns:a16="http://schemas.microsoft.com/office/drawing/2014/main" id="{DD1AA1B0-736C-CC50-D5AF-6DE5E9045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70" y="3680086"/>
            <a:ext cx="4877681" cy="2005297"/>
          </a:xfrm>
          <a:prstGeom prst="rect">
            <a:avLst/>
          </a:prstGeom>
        </p:spPr>
      </p:pic>
      <p:pic>
        <p:nvPicPr>
          <p:cNvPr id="5" name="Picture 4">
            <a:extLst>
              <a:ext uri="{FF2B5EF4-FFF2-40B4-BE49-F238E27FC236}">
                <a16:creationId xmlns:a16="http://schemas.microsoft.com/office/drawing/2014/main" id="{A3E8666F-69A4-C17F-6494-451DEF353687}"/>
              </a:ext>
            </a:extLst>
          </p:cNvPr>
          <p:cNvPicPr>
            <a:picLocks noChangeAspect="1"/>
          </p:cNvPicPr>
          <p:nvPr/>
        </p:nvPicPr>
        <p:blipFill>
          <a:blip r:embed="rId4"/>
          <a:stretch>
            <a:fillRect/>
          </a:stretch>
        </p:blipFill>
        <p:spPr>
          <a:xfrm>
            <a:off x="944471" y="1476158"/>
            <a:ext cx="4877682" cy="1701757"/>
          </a:xfrm>
          <a:prstGeom prst="rect">
            <a:avLst/>
          </a:prstGeom>
        </p:spPr>
      </p:pic>
    </p:spTree>
    <p:extLst>
      <p:ext uri="{BB962C8B-B14F-4D97-AF65-F5344CB8AC3E}">
        <p14:creationId xmlns:p14="http://schemas.microsoft.com/office/powerpoint/2010/main" val="339602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90 Simple Backgrounds [Edit and Download]">
            <a:extLst>
              <a:ext uri="{FF2B5EF4-FFF2-40B4-BE49-F238E27FC236}">
                <a16:creationId xmlns:a16="http://schemas.microsoft.com/office/drawing/2014/main" id="{73A06C93-D936-4806-9688-3A7740F93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7"/>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08E3D-0434-4046-8A8B-1899EED2D3C9}"/>
              </a:ext>
            </a:extLst>
          </p:cNvPr>
          <p:cNvSpPr>
            <a:spLocks noGrp="1"/>
          </p:cNvSpPr>
          <p:nvPr>
            <p:ph type="ctrTitle"/>
          </p:nvPr>
        </p:nvSpPr>
        <p:spPr>
          <a:xfrm>
            <a:off x="2868731" y="150704"/>
            <a:ext cx="6465913" cy="508163"/>
          </a:xfrm>
        </p:spPr>
        <p:txBody>
          <a:bodyPr>
            <a:noAutofit/>
          </a:bodyPr>
          <a:lstStyle/>
          <a:p>
            <a:pPr algn="l"/>
            <a:r>
              <a:rPr lang="en-US" sz="2400" b="1" u="sng" dirty="0">
                <a:solidFill>
                  <a:srgbClr val="E395E5"/>
                </a:solidFill>
                <a:latin typeface="+mn-lt"/>
              </a:rPr>
              <a:t>Cities have the most revenue from top country</a:t>
            </a:r>
            <a:endParaRPr lang="en-IN" sz="2400" b="1" u="sng" dirty="0">
              <a:solidFill>
                <a:srgbClr val="E395E5"/>
              </a:solidFill>
              <a:latin typeface="+mn-lt"/>
            </a:endParaRPr>
          </a:p>
        </p:txBody>
      </p:sp>
      <p:sp>
        <p:nvSpPr>
          <p:cNvPr id="7" name="Rectangle 1">
            <a:extLst>
              <a:ext uri="{FF2B5EF4-FFF2-40B4-BE49-F238E27FC236}">
                <a16:creationId xmlns:a16="http://schemas.microsoft.com/office/drawing/2014/main" id="{0CD1945C-3A2A-1342-A322-33EF9ED91E63}"/>
              </a:ext>
            </a:extLst>
          </p:cNvPr>
          <p:cNvSpPr>
            <a:spLocks noChangeArrowheads="1"/>
          </p:cNvSpPr>
          <p:nvPr/>
        </p:nvSpPr>
        <p:spPr bwMode="auto">
          <a:xfrm>
            <a:off x="6308919" y="1119548"/>
            <a:ext cx="515050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rPr>
              <a:t>Growth Opportunities in Mid-Tier Cities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This bar chart illustrates the distribution of total sales for cities within the top country, focusing on the range of $65.00 to $95.00.</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rPr>
              <a:t>Several cities within this revenue range demonstrate potential for further growth, as they are not significantly outperforming the top cities but still hold a substantial market share.</a:t>
            </a: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rPr>
              <a:t>Cities like Ottawa, Reno, Tucson, Porto, and Stuttgart stand out as promising candidates for increased investment and targeted marketing efforts.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3FC6430-AA1B-ADC7-5B8A-53182FD2C6CA}"/>
              </a:ext>
            </a:extLst>
          </p:cNvPr>
          <p:cNvPicPr>
            <a:picLocks noChangeAspect="1"/>
          </p:cNvPicPr>
          <p:nvPr/>
        </p:nvPicPr>
        <p:blipFill>
          <a:blip r:embed="rId3"/>
          <a:stretch>
            <a:fillRect/>
          </a:stretch>
        </p:blipFill>
        <p:spPr>
          <a:xfrm>
            <a:off x="425838" y="807984"/>
            <a:ext cx="5611008" cy="3029373"/>
          </a:xfrm>
          <a:prstGeom prst="rect">
            <a:avLst/>
          </a:prstGeom>
        </p:spPr>
      </p:pic>
      <p:pic>
        <p:nvPicPr>
          <p:cNvPr id="8" name="Picture 7">
            <a:extLst>
              <a:ext uri="{FF2B5EF4-FFF2-40B4-BE49-F238E27FC236}">
                <a16:creationId xmlns:a16="http://schemas.microsoft.com/office/drawing/2014/main" id="{40454168-FD9F-7ADF-E198-B6EE09D60D98}"/>
              </a:ext>
            </a:extLst>
          </p:cNvPr>
          <p:cNvPicPr>
            <a:picLocks noChangeAspect="1"/>
          </p:cNvPicPr>
          <p:nvPr/>
        </p:nvPicPr>
        <p:blipFill>
          <a:blip r:embed="rId4"/>
          <a:stretch>
            <a:fillRect/>
          </a:stretch>
        </p:blipFill>
        <p:spPr>
          <a:xfrm>
            <a:off x="425838" y="4297171"/>
            <a:ext cx="5150503" cy="1752845"/>
          </a:xfrm>
          <a:prstGeom prst="rect">
            <a:avLst/>
          </a:prstGeom>
        </p:spPr>
      </p:pic>
    </p:spTree>
    <p:extLst>
      <p:ext uri="{BB962C8B-B14F-4D97-AF65-F5344CB8AC3E}">
        <p14:creationId xmlns:p14="http://schemas.microsoft.com/office/powerpoint/2010/main" val="1804712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90 Simple Backgrounds [Edit and Download]">
            <a:extLst>
              <a:ext uri="{FF2B5EF4-FFF2-40B4-BE49-F238E27FC236}">
                <a16:creationId xmlns:a16="http://schemas.microsoft.com/office/drawing/2014/main" id="{EA3C42EA-DE45-46C6-B921-77E0D9F89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B15A1A-DA1D-47C9-B016-4D6F5DBF3D07}"/>
              </a:ext>
            </a:extLst>
          </p:cNvPr>
          <p:cNvSpPr>
            <a:spLocks noGrp="1"/>
          </p:cNvSpPr>
          <p:nvPr>
            <p:ph type="ctrTitle"/>
          </p:nvPr>
        </p:nvSpPr>
        <p:spPr>
          <a:xfrm>
            <a:off x="3351630" y="-8529"/>
            <a:ext cx="5488739" cy="538486"/>
          </a:xfrm>
        </p:spPr>
        <p:txBody>
          <a:bodyPr>
            <a:noAutofit/>
          </a:bodyPr>
          <a:lstStyle/>
          <a:p>
            <a:pPr algn="l"/>
            <a:r>
              <a:rPr lang="en-US" sz="2400" b="1" u="sng" dirty="0">
                <a:solidFill>
                  <a:srgbClr val="E395E5"/>
                </a:solidFill>
                <a:latin typeface="+mn-lt"/>
              </a:rPr>
              <a:t>Price of tracks affecting the purchase rate </a:t>
            </a:r>
            <a:endParaRPr lang="en-IN" sz="2400" b="1" u="sng" dirty="0">
              <a:solidFill>
                <a:srgbClr val="E395E5"/>
              </a:solidFill>
              <a:latin typeface="+mn-lt"/>
            </a:endParaRPr>
          </a:p>
        </p:txBody>
      </p:sp>
      <p:sp>
        <p:nvSpPr>
          <p:cNvPr id="3" name="Rectangle 1">
            <a:extLst>
              <a:ext uri="{FF2B5EF4-FFF2-40B4-BE49-F238E27FC236}">
                <a16:creationId xmlns:a16="http://schemas.microsoft.com/office/drawing/2014/main" id="{A7A41487-4902-A2B2-0953-5EA4C26265BA}"/>
              </a:ext>
            </a:extLst>
          </p:cNvPr>
          <p:cNvSpPr>
            <a:spLocks noGrp="1" noChangeArrowheads="1"/>
          </p:cNvSpPr>
          <p:nvPr>
            <p:ph type="subTitle" idx="1"/>
          </p:nvPr>
        </p:nvSpPr>
        <p:spPr bwMode="auto">
          <a:xfrm>
            <a:off x="6955230" y="834294"/>
            <a:ext cx="476687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Impact of Track Price on Purchase Rate: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This pie chart illustrates the distribution of purchases across different track price points.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vast majority (99.94%) of purchases are for tracks priced at Less than $1, indicating a strong preference for lower-priced options.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Only 0.06% of purchases are for tracks priced at Greater than $1, suggesting a limited market for higher-priced tracks.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2AE6336-B277-5756-7CDD-A3B8893CEFD4}"/>
              </a:ext>
            </a:extLst>
          </p:cNvPr>
          <p:cNvPicPr>
            <a:picLocks noChangeAspect="1"/>
          </p:cNvPicPr>
          <p:nvPr/>
        </p:nvPicPr>
        <p:blipFill>
          <a:blip r:embed="rId3"/>
          <a:stretch>
            <a:fillRect/>
          </a:stretch>
        </p:blipFill>
        <p:spPr>
          <a:xfrm>
            <a:off x="469896" y="769938"/>
            <a:ext cx="5465936" cy="2356124"/>
          </a:xfrm>
          <a:prstGeom prst="rect">
            <a:avLst/>
          </a:prstGeom>
        </p:spPr>
      </p:pic>
      <p:pic>
        <p:nvPicPr>
          <p:cNvPr id="10" name="Picture 9">
            <a:extLst>
              <a:ext uri="{FF2B5EF4-FFF2-40B4-BE49-F238E27FC236}">
                <a16:creationId xmlns:a16="http://schemas.microsoft.com/office/drawing/2014/main" id="{F03E6470-DCEA-B05B-3553-C759516207E8}"/>
              </a:ext>
            </a:extLst>
          </p:cNvPr>
          <p:cNvPicPr>
            <a:picLocks noChangeAspect="1"/>
          </p:cNvPicPr>
          <p:nvPr/>
        </p:nvPicPr>
        <p:blipFill>
          <a:blip r:embed="rId4"/>
          <a:stretch>
            <a:fillRect/>
          </a:stretch>
        </p:blipFill>
        <p:spPr>
          <a:xfrm>
            <a:off x="1124262" y="3366043"/>
            <a:ext cx="3177915" cy="2852339"/>
          </a:xfrm>
          <a:prstGeom prst="rect">
            <a:avLst/>
          </a:prstGeom>
        </p:spPr>
      </p:pic>
    </p:spTree>
    <p:extLst>
      <p:ext uri="{BB962C8B-B14F-4D97-AF65-F5344CB8AC3E}">
        <p14:creationId xmlns:p14="http://schemas.microsoft.com/office/powerpoint/2010/main" val="83009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90 Simple Backgrounds [Edit and Download]">
            <a:extLst>
              <a:ext uri="{FF2B5EF4-FFF2-40B4-BE49-F238E27FC236}">
                <a16:creationId xmlns:a16="http://schemas.microsoft.com/office/drawing/2014/main" id="{ADEED8AB-8683-4D3B-BB49-3E8920048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3C9A2A0-99D2-4C58-BB37-FFCE194B81BC}"/>
              </a:ext>
            </a:extLst>
          </p:cNvPr>
          <p:cNvSpPr>
            <a:spLocks noGrp="1"/>
          </p:cNvSpPr>
          <p:nvPr>
            <p:ph type="ctrTitle"/>
          </p:nvPr>
        </p:nvSpPr>
        <p:spPr>
          <a:xfrm>
            <a:off x="3250596" y="2562"/>
            <a:ext cx="5690807" cy="538486"/>
          </a:xfrm>
        </p:spPr>
        <p:txBody>
          <a:bodyPr>
            <a:noAutofit/>
          </a:bodyPr>
          <a:lstStyle/>
          <a:p>
            <a:pPr algn="l"/>
            <a:r>
              <a:rPr lang="en-US" sz="2400" b="1" u="sng" dirty="0">
                <a:solidFill>
                  <a:srgbClr val="E395E5"/>
                </a:solidFill>
                <a:latin typeface="+mn-lt"/>
              </a:rPr>
              <a:t> Artist wise sum of sales and count of sales</a:t>
            </a:r>
            <a:endParaRPr lang="en-IN" sz="2400" b="1" u="sng" dirty="0">
              <a:solidFill>
                <a:srgbClr val="E395E5"/>
              </a:solidFill>
              <a:latin typeface="+mn-lt"/>
            </a:endParaRPr>
          </a:p>
        </p:txBody>
      </p:sp>
      <p:sp>
        <p:nvSpPr>
          <p:cNvPr id="15" name="Rectangle 1">
            <a:extLst>
              <a:ext uri="{FF2B5EF4-FFF2-40B4-BE49-F238E27FC236}">
                <a16:creationId xmlns:a16="http://schemas.microsoft.com/office/drawing/2014/main" id="{31C86AD2-4C6D-BBAA-78E6-7E44ECEC991E}"/>
              </a:ext>
            </a:extLst>
          </p:cNvPr>
          <p:cNvSpPr>
            <a:spLocks noChangeArrowheads="1"/>
          </p:cNvSpPr>
          <p:nvPr/>
        </p:nvSpPr>
        <p:spPr bwMode="auto">
          <a:xfrm>
            <a:off x="6975304" y="1298867"/>
            <a:ext cx="501680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Top-Selling Artists: Sales and Count Comparison:</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This dual-axis chart illustrates a comparison of total sales and sales count for the top-selling artists.</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Queen leads in both total sales and sales count, demonstrating consistent popularity and sales volume.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Jimi Hendrix and Nirvana follow closely in terms of total sales, while Queen and Jimi Hendrix also have a significant number of sales.</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Red Hot Chili Peppers and Pearl Jam show a balance between total sales and sales count, indicating a dedicated fan base with higher average sales per purchase.</a:t>
            </a:r>
          </a:p>
        </p:txBody>
      </p:sp>
      <p:pic>
        <p:nvPicPr>
          <p:cNvPr id="3" name="Picture 2">
            <a:extLst>
              <a:ext uri="{FF2B5EF4-FFF2-40B4-BE49-F238E27FC236}">
                <a16:creationId xmlns:a16="http://schemas.microsoft.com/office/drawing/2014/main" id="{370F3618-2109-8F72-C833-CD0931F422F6}"/>
              </a:ext>
            </a:extLst>
          </p:cNvPr>
          <p:cNvPicPr>
            <a:picLocks noChangeAspect="1"/>
          </p:cNvPicPr>
          <p:nvPr/>
        </p:nvPicPr>
        <p:blipFill>
          <a:blip r:embed="rId3"/>
          <a:stretch>
            <a:fillRect/>
          </a:stretch>
        </p:blipFill>
        <p:spPr>
          <a:xfrm>
            <a:off x="405885" y="925790"/>
            <a:ext cx="6163535" cy="1771897"/>
          </a:xfrm>
          <a:prstGeom prst="rect">
            <a:avLst/>
          </a:prstGeom>
        </p:spPr>
      </p:pic>
      <p:pic>
        <p:nvPicPr>
          <p:cNvPr id="7" name="Picture 6">
            <a:extLst>
              <a:ext uri="{FF2B5EF4-FFF2-40B4-BE49-F238E27FC236}">
                <a16:creationId xmlns:a16="http://schemas.microsoft.com/office/drawing/2014/main" id="{BDA1B278-88E7-6172-78FC-977C1C1A70F6}"/>
              </a:ext>
            </a:extLst>
          </p:cNvPr>
          <p:cNvPicPr>
            <a:picLocks noChangeAspect="1"/>
          </p:cNvPicPr>
          <p:nvPr/>
        </p:nvPicPr>
        <p:blipFill>
          <a:blip r:embed="rId4"/>
          <a:stretch>
            <a:fillRect/>
          </a:stretch>
        </p:blipFill>
        <p:spPr>
          <a:xfrm>
            <a:off x="1725019" y="3429000"/>
            <a:ext cx="3266705" cy="2295845"/>
          </a:xfrm>
          <a:prstGeom prst="rect">
            <a:avLst/>
          </a:prstGeom>
        </p:spPr>
      </p:pic>
    </p:spTree>
    <p:extLst>
      <p:ext uri="{BB962C8B-B14F-4D97-AF65-F5344CB8AC3E}">
        <p14:creationId xmlns:p14="http://schemas.microsoft.com/office/powerpoint/2010/main" val="1022294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2308</TotalTime>
  <Words>1561</Words>
  <Application>Microsoft Office PowerPoint</Application>
  <PresentationFormat>Widescreen</PresentationFormat>
  <Paragraphs>130</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Trebuchet MS</vt:lpstr>
      <vt:lpstr>Wingdings 3</vt:lpstr>
      <vt:lpstr>Office Theme</vt:lpstr>
      <vt:lpstr>Facet</vt:lpstr>
      <vt:lpstr>Music Store  Sales Analysis</vt:lpstr>
      <vt:lpstr>PowerPoint Presentation</vt:lpstr>
      <vt:lpstr>Introduction</vt:lpstr>
      <vt:lpstr>Objectives</vt:lpstr>
      <vt:lpstr>Overview</vt:lpstr>
      <vt:lpstr> Total sales revenue generated by top 3 countries</vt:lpstr>
      <vt:lpstr>Cities have the most revenue from top country</vt:lpstr>
      <vt:lpstr>Price of tracks affecting the purchase rate </vt:lpstr>
      <vt:lpstr> Artist wise sum of sales and count of sales</vt:lpstr>
      <vt:lpstr>Countries has the low sales revenue</vt:lpstr>
      <vt:lpstr>Year wise sales and Percentage change</vt:lpstr>
      <vt:lpstr>Top 5 genre wise sales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Gaur</dc:creator>
  <cp:lastModifiedBy>Sandeep Ray</cp:lastModifiedBy>
  <cp:revision>82</cp:revision>
  <dcterms:created xsi:type="dcterms:W3CDTF">2023-04-07T03:23:40Z</dcterms:created>
  <dcterms:modified xsi:type="dcterms:W3CDTF">2024-11-08T09:09:34Z</dcterms:modified>
</cp:coreProperties>
</file>